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42"/>
  </p:notesMasterIdLst>
  <p:handoutMasterIdLst>
    <p:handoutMasterId r:id="rId43"/>
  </p:handoutMasterIdLst>
  <p:sldIdLst>
    <p:sldId id="292" r:id="rId5"/>
    <p:sldId id="291" r:id="rId6"/>
    <p:sldId id="294" r:id="rId7"/>
    <p:sldId id="295" r:id="rId8"/>
    <p:sldId id="296" r:id="rId9"/>
    <p:sldId id="306" r:id="rId10"/>
    <p:sldId id="297" r:id="rId11"/>
    <p:sldId id="305" r:id="rId12"/>
    <p:sldId id="304" r:id="rId13"/>
    <p:sldId id="303" r:id="rId14"/>
    <p:sldId id="302" r:id="rId15"/>
    <p:sldId id="301" r:id="rId16"/>
    <p:sldId id="300" r:id="rId17"/>
    <p:sldId id="299" r:id="rId18"/>
    <p:sldId id="298" r:id="rId19"/>
    <p:sldId id="307" r:id="rId20"/>
    <p:sldId id="308" r:id="rId21"/>
    <p:sldId id="309" r:id="rId22"/>
    <p:sldId id="316" r:id="rId23"/>
    <p:sldId id="315" r:id="rId24"/>
    <p:sldId id="314" r:id="rId25"/>
    <p:sldId id="313" r:id="rId26"/>
    <p:sldId id="311" r:id="rId27"/>
    <p:sldId id="1396" r:id="rId28"/>
    <p:sldId id="1399" r:id="rId29"/>
    <p:sldId id="1433" r:id="rId30"/>
    <p:sldId id="1386" r:id="rId31"/>
    <p:sldId id="1390" r:id="rId32"/>
    <p:sldId id="1030" r:id="rId33"/>
    <p:sldId id="1388" r:id="rId34"/>
    <p:sldId id="1400" r:id="rId35"/>
    <p:sldId id="1404" r:id="rId36"/>
    <p:sldId id="1406" r:id="rId37"/>
    <p:sldId id="1407" r:id="rId38"/>
    <p:sldId id="1408" r:id="rId39"/>
    <p:sldId id="312" r:id="rId40"/>
    <p:sldId id="293" r:id="rId41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3F6F"/>
    <a:srgbClr val="00ACB6"/>
    <a:srgbClr val="013D61"/>
    <a:srgbClr val="F3703A"/>
    <a:srgbClr val="515083"/>
    <a:srgbClr val="2F305C"/>
    <a:srgbClr val="3C4798"/>
    <a:srgbClr val="E68637"/>
    <a:srgbClr val="F6A287"/>
    <a:srgbClr val="E98B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39" autoAdjust="0"/>
  </p:normalViewPr>
  <p:slideViewPr>
    <p:cSldViewPr snapToGrid="0">
      <p:cViewPr>
        <p:scale>
          <a:sx n="66" d="100"/>
          <a:sy n="66" d="100"/>
        </p:scale>
        <p:origin x="632" y="-1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08/05/2025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08/05/2025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08/05/2025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08/05/2025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08/05/2025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08/05/2025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08/05/2025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08/05/2025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08/05/2025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08/05/2025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08/05/2025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08/05/2025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08/05/2025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5060941" y="0"/>
            <a:ext cx="153926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08/05/2025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013D6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984836" y="3841"/>
            <a:ext cx="153926" cy="6858000"/>
          </a:xfrm>
          <a:prstGeom prst="rect">
            <a:avLst/>
          </a:prstGeom>
          <a:solidFill>
            <a:srgbClr val="00A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D945A0D-0BC2-5D67-1B64-3021BAD7BF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38" y="0"/>
            <a:ext cx="50180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08/05/2025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08/05/2025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08/05/2025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08/05/2025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08/05/2025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08/05/2025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08/05/2025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DFAB8DF2-5E8E-AAC9-5CFB-04F9609C1AF6}"/>
              </a:ext>
            </a:extLst>
          </p:cNvPr>
          <p:cNvSpPr/>
          <p:nvPr userDrawn="1"/>
        </p:nvSpPr>
        <p:spPr>
          <a:xfrm rot="16200000">
            <a:off x="6073140" y="60104"/>
            <a:ext cx="45719" cy="1219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0775C3D-C100-72AE-04FB-C04AC0D7DE43}"/>
              </a:ext>
            </a:extLst>
          </p:cNvPr>
          <p:cNvSpPr/>
          <p:nvPr userDrawn="1"/>
        </p:nvSpPr>
        <p:spPr>
          <a:xfrm>
            <a:off x="0" y="6174807"/>
            <a:ext cx="12192000" cy="683193"/>
          </a:xfrm>
          <a:prstGeom prst="rect">
            <a:avLst/>
          </a:prstGeom>
          <a:solidFill>
            <a:srgbClr val="113F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Parallelogramma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434494" y="-124691"/>
            <a:ext cx="2857500" cy="6299498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5E029AD-6703-A540-841D-BE7462E7B0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807"/>
            <a:ext cx="3707476" cy="683193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D1867750-EA89-EFEA-40CB-4FA8E18FEF5A}"/>
              </a:ext>
            </a:extLst>
          </p:cNvPr>
          <p:cNvSpPr/>
          <p:nvPr userDrawn="1"/>
        </p:nvSpPr>
        <p:spPr>
          <a:xfrm rot="16200000">
            <a:off x="6073140" y="76728"/>
            <a:ext cx="45719" cy="12191999"/>
          </a:xfrm>
          <a:prstGeom prst="rect">
            <a:avLst/>
          </a:prstGeom>
          <a:solidFill>
            <a:srgbClr val="00A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08/05/2025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1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4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C9D59D-F469-D237-A437-A7B7BF6725E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507038" y="307876"/>
            <a:ext cx="5910262" cy="230832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IMMUNONUTRIZIONE</a:t>
            </a:r>
          </a:p>
          <a:p>
            <a:pPr algn="ctr"/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CHETOSI: </a:t>
            </a:r>
          </a:p>
          <a:p>
            <a:pPr algn="ctr"/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Quale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migliore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alleato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nel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pre-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opeatorio</a:t>
            </a:r>
            <a:endParaRPr lang="it-IT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F81CE790-612A-74A1-085F-071E3C31059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892800" y="3429000"/>
            <a:ext cx="5803900" cy="3082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kern="0" dirty="0">
                <a:solidFill>
                  <a:srgbClr val="C00000"/>
                </a:solidFill>
                <a:latin typeface="Assistant"/>
                <a:ea typeface="Assistant"/>
                <a:cs typeface="Assistant"/>
                <a:sym typeface="Assistant"/>
              </a:rPr>
              <a:t>Farnaz Rahimi</a:t>
            </a:r>
          </a:p>
          <a:p>
            <a:pPr algn="ctr"/>
            <a:r>
              <a:rPr lang="it-IT" altLang="it-IT" sz="1800" b="1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Assistant"/>
                <a:cs typeface="Assistant"/>
              </a:rPr>
              <a:t>Dirigente Medico </a:t>
            </a:r>
          </a:p>
          <a:p>
            <a:pPr algn="ctr"/>
            <a:r>
              <a:rPr lang="it-IT" altLang="it-IT" sz="1800" b="1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Assistant"/>
                <a:cs typeface="Assistant"/>
              </a:rPr>
              <a:t>Responsabile centro obesità e</a:t>
            </a:r>
          </a:p>
          <a:p>
            <a:pPr algn="ctr"/>
            <a:r>
              <a:rPr lang="it-IT" altLang="it-IT" sz="1800" b="1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Assistant"/>
                <a:cs typeface="Assistant"/>
              </a:rPr>
              <a:t> chirurgia bariatrica</a:t>
            </a:r>
          </a:p>
          <a:p>
            <a:pPr algn="ctr"/>
            <a:r>
              <a:rPr lang="it-IT" altLang="it-IT" sz="1800" b="1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Assistant"/>
                <a:cs typeface="Assistant"/>
              </a:rPr>
              <a:t>SC di Dietetica e Nutrizione Clinica</a:t>
            </a:r>
          </a:p>
          <a:p>
            <a:pPr algn="ctr"/>
            <a:r>
              <a:rPr lang="it-IT" altLang="it-IT" sz="1800" b="1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Assistant"/>
                <a:cs typeface="Assistant"/>
              </a:rPr>
              <a:t>AUO Città della Salute e della Scienza di Torino (Ospedale Molinette)</a:t>
            </a:r>
          </a:p>
        </p:txBody>
      </p:sp>
      <p:pic>
        <p:nvPicPr>
          <p:cNvPr id="6" name="Elemento grafico 5">
            <a:extLst>
              <a:ext uri="{FF2B5EF4-FFF2-40B4-BE49-F238E27FC236}">
                <a16:creationId xmlns:a16="http://schemas.microsoft.com/office/drawing/2014/main" id="{769DCE73-AAC1-86CD-792A-AE691AD7F4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6317" y="2739475"/>
            <a:ext cx="919366" cy="13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C7376-2027-96F0-4D79-27DE3D874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C1E4CE1-5C15-81FB-7C1A-6BA71C44D5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70" t="16758" r="13853" b="12255"/>
          <a:stretch/>
        </p:blipFill>
        <p:spPr>
          <a:xfrm>
            <a:off x="1306923" y="665097"/>
            <a:ext cx="8531605" cy="48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505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07F5F-F8EF-5E7D-ACE0-50B5B88DB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B7F945C-EF2D-AC59-4F36-A89AB18E09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01" t="16636" r="13509" b="12256"/>
          <a:stretch/>
        </p:blipFill>
        <p:spPr>
          <a:xfrm>
            <a:off x="1508970" y="651889"/>
            <a:ext cx="8581937" cy="487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556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36B32-52BB-43E4-AC41-848CAF1D7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A97209-D85C-D8AD-65B9-4C5B8F9490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38" t="26046" r="22988" b="36978"/>
          <a:stretch/>
        </p:blipFill>
        <p:spPr>
          <a:xfrm>
            <a:off x="1036171" y="999356"/>
            <a:ext cx="9459258" cy="3618560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15777D7E-1849-FBD8-F855-E39CC85FB56C}"/>
              </a:ext>
            </a:extLst>
          </p:cNvPr>
          <p:cNvGrpSpPr/>
          <p:nvPr/>
        </p:nvGrpSpPr>
        <p:grpSpPr>
          <a:xfrm>
            <a:off x="4702594" y="4716278"/>
            <a:ext cx="4267730" cy="1272667"/>
            <a:chOff x="5888993" y="5103919"/>
            <a:chExt cx="4267730" cy="1272667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49746608-7869-01D7-AC2C-AD1B2C6488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3090" t="63206" r="44036" b="25376"/>
            <a:stretch/>
          </p:blipFill>
          <p:spPr>
            <a:xfrm>
              <a:off x="7595539" y="5167218"/>
              <a:ext cx="2561184" cy="1209368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0A74596D-884C-9607-6B3F-CDC310F04C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5964" t="63206" r="34152" b="25376"/>
            <a:stretch/>
          </p:blipFill>
          <p:spPr>
            <a:xfrm>
              <a:off x="5888993" y="5103919"/>
              <a:ext cx="1966172" cy="1209368"/>
            </a:xfrm>
            <a:prstGeom prst="rect">
              <a:avLst/>
            </a:prstGeom>
          </p:spPr>
        </p:pic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34F2F07B-EE31-B07B-AA10-4EE2DB165F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221" t="75293" r="17597" b="20299"/>
          <a:stretch/>
        </p:blipFill>
        <p:spPr>
          <a:xfrm>
            <a:off x="2069506" y="4937034"/>
            <a:ext cx="2197241" cy="44722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68F9D1A-0D3C-5FB5-1969-90E9A3015A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35" t="17002" r="45516" b="76315"/>
          <a:stretch/>
        </p:blipFill>
        <p:spPr>
          <a:xfrm>
            <a:off x="2781301" y="263238"/>
            <a:ext cx="6890774" cy="66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741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7A2F2-C771-1F47-8595-369BB6257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66E13F4-7052-3E4C-8D7F-DA6A0B67D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00" y="1013698"/>
            <a:ext cx="6001588" cy="403916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43E5894-C2A5-DE3A-FC29-A5B9FA8079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30" t="31216" r="61018" b="27489"/>
          <a:stretch/>
        </p:blipFill>
        <p:spPr>
          <a:xfrm>
            <a:off x="8934549" y="2901054"/>
            <a:ext cx="2694039" cy="293984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A2B866C-174F-6FB2-C1D5-C1147C6531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835" t="17002" r="45516" b="76315"/>
          <a:stretch/>
        </p:blipFill>
        <p:spPr>
          <a:xfrm>
            <a:off x="2781301" y="263238"/>
            <a:ext cx="6890774" cy="66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85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91E06-67A2-478D-90A3-88E550468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B148869-C8D2-5E7A-407E-C5D5AD2C85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63" t="16636" r="13923" b="12256"/>
          <a:stretch/>
        </p:blipFill>
        <p:spPr>
          <a:xfrm>
            <a:off x="994172" y="424824"/>
            <a:ext cx="9372630" cy="534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880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37D84-065A-E186-1931-810F65640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5B836C9-7F25-6620-B428-084508AA5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199" y="253738"/>
            <a:ext cx="4909985" cy="1830186"/>
          </a:xfrm>
          <a:prstGeom prst="rect">
            <a:avLst/>
          </a:prstGeom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06BBDBF3-6FED-0D29-60EC-B891EA665798}"/>
              </a:ext>
            </a:extLst>
          </p:cNvPr>
          <p:cNvGrpSpPr/>
          <p:nvPr/>
        </p:nvGrpSpPr>
        <p:grpSpPr>
          <a:xfrm>
            <a:off x="2040946" y="2222500"/>
            <a:ext cx="7674554" cy="3812980"/>
            <a:chOff x="1952045" y="185285"/>
            <a:chExt cx="8287908" cy="4098191"/>
          </a:xfrm>
        </p:grpSpPr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37C1E782-7FAE-315C-D2B1-3E8506500521}"/>
                </a:ext>
              </a:extLst>
            </p:cNvPr>
            <p:cNvSpPr txBox="1"/>
            <p:nvPr/>
          </p:nvSpPr>
          <p:spPr>
            <a:xfrm>
              <a:off x="3500284" y="194699"/>
              <a:ext cx="60960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400" dirty="0">
                  <a:solidFill>
                    <a:schemeClr val="bg1"/>
                  </a:solidFill>
                </a:rPr>
                <a:t> 2021;11:e050806</a:t>
              </a:r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D295C5F0-020A-24AD-F3AC-AABFB43408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85730"/>
            <a:stretch/>
          </p:blipFill>
          <p:spPr>
            <a:xfrm>
              <a:off x="1952046" y="185285"/>
              <a:ext cx="8287907" cy="925760"/>
            </a:xfrm>
            <a:prstGeom prst="rect">
              <a:avLst/>
            </a:prstGeom>
          </p:spPr>
        </p:pic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218878AE-23BA-1A18-9D0D-AA9484159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1099"/>
            <a:stretch/>
          </p:blipFill>
          <p:spPr>
            <a:xfrm>
              <a:off x="1952045" y="1111045"/>
              <a:ext cx="8287907" cy="3172431"/>
            </a:xfrm>
            <a:prstGeom prst="rect">
              <a:avLst/>
            </a:prstGeom>
          </p:spPr>
        </p:pic>
      </p:grp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9E710F8-BB5F-532F-CF58-B4684C2158DE}"/>
              </a:ext>
            </a:extLst>
          </p:cNvPr>
          <p:cNvSpPr txBox="1"/>
          <p:nvPr/>
        </p:nvSpPr>
        <p:spPr>
          <a:xfrm>
            <a:off x="4292600" y="5080000"/>
            <a:ext cx="2870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/>
              <a:t>No Metabolic and Bariatric Surgery</a:t>
            </a:r>
          </a:p>
        </p:txBody>
      </p:sp>
    </p:spTree>
    <p:extLst>
      <p:ext uri="{BB962C8B-B14F-4D97-AF65-F5344CB8AC3E}">
        <p14:creationId xmlns:p14="http://schemas.microsoft.com/office/powerpoint/2010/main" val="895590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CFAF0-971F-8517-0179-D4FAB8012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4405AC0-7D7F-2FAD-B013-91DB44530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467" y="145540"/>
            <a:ext cx="5423517" cy="202160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02006AE-2B52-BBC3-7285-4BDFBDF70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256" y="2343839"/>
            <a:ext cx="8040222" cy="299126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644D67D-A67A-C5E3-C154-EF4105CC3D04}"/>
              </a:ext>
            </a:extLst>
          </p:cNvPr>
          <p:cNvSpPr txBox="1"/>
          <p:nvPr/>
        </p:nvSpPr>
        <p:spPr>
          <a:xfrm>
            <a:off x="2526849" y="5511801"/>
            <a:ext cx="95980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Immunonutrition reduces length of hospital stay of 31%</a:t>
            </a:r>
            <a:endParaRPr lang="it-IT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528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21036-7C54-DD8E-EC2F-539ECC85C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EE3036E-CF2A-49A5-B1EB-E0171F9DF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849" y="145540"/>
            <a:ext cx="6155036" cy="229427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09D6A4B-9A07-8D5C-0D64-21778C209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147" y="2679700"/>
            <a:ext cx="9911785" cy="243268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1035DB0-9EC2-547C-E34E-A3F0423642D2}"/>
              </a:ext>
            </a:extLst>
          </p:cNvPr>
          <p:cNvSpPr txBox="1"/>
          <p:nvPr/>
        </p:nvSpPr>
        <p:spPr>
          <a:xfrm>
            <a:off x="1739900" y="5245101"/>
            <a:ext cx="103125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Immunonutrition reduces total postoperative complications 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(infective and non-infective) of 59%</a:t>
            </a:r>
            <a:endParaRPr lang="it-IT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8378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C53D5-9072-4BEB-7D96-1C12FE303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B6CAC0F-6B44-729F-7168-2CB01F9841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566"/>
          <a:stretch/>
        </p:blipFill>
        <p:spPr>
          <a:xfrm>
            <a:off x="2576009" y="202829"/>
            <a:ext cx="5987301" cy="187485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44303BA-29C6-1C8D-16E9-AEABE0006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6009" y="2077684"/>
            <a:ext cx="5673256" cy="256473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2A875D5-C565-8547-06F8-0A2607EC31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964" t="48642" r="17204" b="33150"/>
          <a:stretch/>
        </p:blipFill>
        <p:spPr>
          <a:xfrm>
            <a:off x="1813017" y="4642418"/>
            <a:ext cx="9275113" cy="142138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9056E2D-16A0-68F8-7CAC-9524D589A37E}"/>
              </a:ext>
            </a:extLst>
          </p:cNvPr>
          <p:cNvSpPr txBox="1"/>
          <p:nvPr/>
        </p:nvSpPr>
        <p:spPr>
          <a:xfrm>
            <a:off x="8414440" y="2652165"/>
            <a:ext cx="216712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</a:rPr>
              <a:t>No Recommendations concerning the use of Immunonutrition before Metabolic and Bariatric Surgery was made</a:t>
            </a:r>
          </a:p>
        </p:txBody>
      </p:sp>
    </p:spTree>
    <p:extLst>
      <p:ext uri="{BB962C8B-B14F-4D97-AF65-F5344CB8AC3E}">
        <p14:creationId xmlns:p14="http://schemas.microsoft.com/office/powerpoint/2010/main" val="29431508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0E8A2C-7230-334C-FFAD-7E3866DC6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01A272E-9CAF-A36F-2EB5-54B9EAD0FA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29" t="13699" r="19204"/>
          <a:stretch/>
        </p:blipFill>
        <p:spPr>
          <a:xfrm>
            <a:off x="2364971" y="0"/>
            <a:ext cx="6844578" cy="2671916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E0A0A8CA-A3BC-0FB6-9558-B05217240D93}"/>
              </a:ext>
            </a:extLst>
          </p:cNvPr>
          <p:cNvGrpSpPr/>
          <p:nvPr/>
        </p:nvGrpSpPr>
        <p:grpSpPr>
          <a:xfrm>
            <a:off x="868420" y="2772138"/>
            <a:ext cx="9558280" cy="2288771"/>
            <a:chOff x="2466571" y="3716593"/>
            <a:chExt cx="9558280" cy="2288771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129ED94D-2329-DBE4-C50B-3DEEF81AF4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5292" r="8011" b="60299"/>
            <a:stretch/>
          </p:blipFill>
          <p:spPr>
            <a:xfrm>
              <a:off x="2466571" y="3716593"/>
              <a:ext cx="8693042" cy="1025489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0D5548BC-D82A-BF95-2A8B-CBF7F25206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9548" r="8011"/>
            <a:stretch/>
          </p:blipFill>
          <p:spPr>
            <a:xfrm>
              <a:off x="2622853" y="4798072"/>
              <a:ext cx="8693043" cy="859232"/>
            </a:xfrm>
            <a:prstGeom prst="rect">
              <a:avLst/>
            </a:prstGeom>
          </p:spPr>
        </p:pic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9C09CEC8-A82A-A18D-C526-C2C846CBB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2868" b="52641"/>
            <a:stretch/>
          </p:blipFill>
          <p:spPr>
            <a:xfrm>
              <a:off x="3403523" y="5730061"/>
              <a:ext cx="8621328" cy="275303"/>
            </a:xfrm>
            <a:prstGeom prst="rect">
              <a:avLst/>
            </a:prstGeom>
          </p:spPr>
        </p:pic>
      </p:grp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8085F62-7827-FA25-1AE3-D17FC58DFC2F}"/>
              </a:ext>
            </a:extLst>
          </p:cNvPr>
          <p:cNvSpPr txBox="1"/>
          <p:nvPr/>
        </p:nvSpPr>
        <p:spPr>
          <a:xfrm>
            <a:off x="1955800" y="5060909"/>
            <a:ext cx="102362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Conclusions.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2060"/>
                </a:solidFill>
              </a:rPr>
              <a:t>ERABS is an effective and safe approach</a:t>
            </a:r>
            <a:endParaRPr lang="en-US" sz="1600" b="1" dirty="0">
              <a:solidFill>
                <a:srgbClr val="C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C00000"/>
                </a:solidFill>
              </a:rPr>
              <a:t>ERABS reduces the length of hospital stay and does not heighten the risk of major post-operative complications, re-operations, and hospital re-admissions, nor does it increase the overall surgical costs</a:t>
            </a:r>
            <a:endParaRPr lang="it-IT" sz="1600" dirty="0">
              <a:solidFill>
                <a:srgbClr val="C00000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D4707A6-0523-FB93-4B8F-7615CD0B9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8167" y="244683"/>
            <a:ext cx="4519155" cy="95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83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E059238E-342B-3B1B-8921-5B5FCD977547}"/>
              </a:ext>
            </a:extLst>
          </p:cNvPr>
          <p:cNvGrpSpPr/>
          <p:nvPr/>
        </p:nvGrpSpPr>
        <p:grpSpPr>
          <a:xfrm>
            <a:off x="1968500" y="0"/>
            <a:ext cx="8013439" cy="5400423"/>
            <a:chOff x="3558566" y="354596"/>
            <a:chExt cx="6893273" cy="5544056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554DD4A5-87BA-FCCB-30DE-2C7F152F54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3228" t="32104" r="35849" b="9385"/>
            <a:stretch/>
          </p:blipFill>
          <p:spPr>
            <a:xfrm>
              <a:off x="3558566" y="354596"/>
              <a:ext cx="6893273" cy="5544056"/>
            </a:xfrm>
            <a:prstGeom prst="rect">
              <a:avLst/>
            </a:prstGeom>
          </p:spPr>
        </p:pic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EB898F76-C5CD-4956-6D66-83A4C35865F1}"/>
                </a:ext>
              </a:extLst>
            </p:cNvPr>
            <p:cNvSpPr/>
            <p:nvPr/>
          </p:nvSpPr>
          <p:spPr>
            <a:xfrm>
              <a:off x="3793787" y="3307404"/>
              <a:ext cx="2167130" cy="25717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9398772-EC43-28DB-25D1-51887B1E6AF6}"/>
              </a:ext>
            </a:extLst>
          </p:cNvPr>
          <p:cNvSpPr txBox="1"/>
          <p:nvPr/>
        </p:nvSpPr>
        <p:spPr>
          <a:xfrm>
            <a:off x="2570118" y="3844668"/>
            <a:ext cx="768526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b="1" dirty="0">
                <a:solidFill>
                  <a:srgbClr val="003773"/>
                </a:solidFill>
              </a:rPr>
              <a:t>L'</a:t>
            </a:r>
            <a:r>
              <a:rPr lang="it-IT" b="1" dirty="0" err="1">
                <a:solidFill>
                  <a:srgbClr val="003773"/>
                </a:solidFill>
              </a:rPr>
              <a:t>immunonutrizione</a:t>
            </a:r>
            <a:r>
              <a:rPr lang="it-IT" b="1" dirty="0">
                <a:solidFill>
                  <a:srgbClr val="003773"/>
                </a:solidFill>
              </a:rPr>
              <a:t> preoperatoria, che prevede la somministrazione di nutrienti specifici, ha dimostrato di: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it-IT" dirty="0">
                <a:solidFill>
                  <a:srgbClr val="003773"/>
                </a:solidFill>
              </a:rPr>
              <a:t>ridurre le complicanze postoperatorie, in particolare quelle infettive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it-IT" dirty="0">
                <a:solidFill>
                  <a:srgbClr val="003773"/>
                </a:solidFill>
              </a:rPr>
              <a:t>abbreviare la degenza ospedaliera in pazienti sottoposti a chirurgia addominale maggiore.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6F8EF70-D112-7D26-0544-402A5601A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933" y="3407667"/>
            <a:ext cx="2076740" cy="203863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E16B23B-D584-C31E-07F4-3E4667E3910A}"/>
              </a:ext>
            </a:extLst>
          </p:cNvPr>
          <p:cNvSpPr txBox="1"/>
          <p:nvPr/>
        </p:nvSpPr>
        <p:spPr>
          <a:xfrm>
            <a:off x="7200900" y="5143500"/>
            <a:ext cx="4759155" cy="107721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CHIRURGIA METABOLICA E  BARIATRICA ?</a:t>
            </a:r>
            <a:endParaRPr lang="it-IT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225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92AB7F-71C8-3309-4872-269485020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01C0715-4C6F-0332-9362-FFEDE54EA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30" y="123363"/>
            <a:ext cx="5183979" cy="180777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74AE6BA-16AB-2ACD-DD31-5ED35675B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5974" y="123363"/>
            <a:ext cx="6109396" cy="59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5449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19907-67BA-8449-0397-1FDF76A2A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01F2D2B-5D9F-77FD-4022-4A4EF9778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601" y="1734202"/>
            <a:ext cx="7416800" cy="266305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475A015-68FF-BC28-8326-24BA0D8B8161}"/>
              </a:ext>
            </a:extLst>
          </p:cNvPr>
          <p:cNvSpPr txBox="1"/>
          <p:nvPr/>
        </p:nvSpPr>
        <p:spPr>
          <a:xfrm>
            <a:off x="414506" y="4629089"/>
            <a:ext cx="10956587" cy="107721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Identify and Correct micronutrient deficiencies in sufficient time before bariatric surgery</a:t>
            </a:r>
            <a:endParaRPr lang="it-IT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42DE7F7-8C77-1DB5-B3CB-3096A0E6CD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/>
          <a:stretch/>
        </p:blipFill>
        <p:spPr>
          <a:xfrm>
            <a:off x="0" y="78351"/>
            <a:ext cx="2589849" cy="3024516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D985F1FE-90C4-D683-58C0-CC9450FEF5E9}"/>
              </a:ext>
            </a:extLst>
          </p:cNvPr>
          <p:cNvSpPr/>
          <p:nvPr/>
        </p:nvSpPr>
        <p:spPr>
          <a:xfrm>
            <a:off x="2921000" y="215900"/>
            <a:ext cx="845009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b="1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Between 35-80% of bariatric candidates are, </a:t>
            </a:r>
            <a:r>
              <a:rPr lang="en-GB" sz="2200" b="1" i="1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PARADOXALLY</a:t>
            </a:r>
            <a:r>
              <a:rPr lang="en-GB" sz="2200" b="1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in a state of </a:t>
            </a:r>
            <a:r>
              <a:rPr lang="en-GB" sz="2200" b="1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“</a:t>
            </a:r>
            <a:r>
              <a:rPr lang="en-GB" sz="2200" b="1" i="1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HIGH CALORIE MALNUTRITION</a:t>
            </a:r>
            <a:r>
              <a:rPr lang="en-GB" sz="2200" b="1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”</a:t>
            </a:r>
            <a:r>
              <a:rPr lang="en-GB" sz="2200" b="1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and shows some dietary deficiency pre-operatively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81FD7C1-19BA-E796-9FA7-565E8A37A6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00" y="1453066"/>
            <a:ext cx="7642593" cy="135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880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58A16C-E478-ED8B-385F-185E016F4B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45DA0A8-624B-71F5-848A-0169F2F67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890" y="435173"/>
            <a:ext cx="8726118" cy="343900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FEA6128-D406-DAAF-7737-89AACEB860CC}"/>
              </a:ext>
            </a:extLst>
          </p:cNvPr>
          <p:cNvSpPr txBox="1"/>
          <p:nvPr/>
        </p:nvSpPr>
        <p:spPr>
          <a:xfrm>
            <a:off x="2657069" y="4201636"/>
            <a:ext cx="913285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Nutritional management prior to surgery is essential to achieve metabolic control and optimize the patient clinical status before surgery to reduce the potential comorbidities associated with the procedure. </a:t>
            </a:r>
            <a:endParaRPr lang="it-IT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52516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501ACE-84F8-7B8B-6AAA-9B1524373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81A7FBA-0131-B2B5-7F0B-4280885AD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15" y="0"/>
            <a:ext cx="8392885" cy="5979116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C1A69862-948D-904E-B3D8-D0A5422DE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0" y="317500"/>
            <a:ext cx="2549109" cy="50403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AA0C5AE-F014-6DCC-2416-7A935068AA99}"/>
              </a:ext>
            </a:extLst>
          </p:cNvPr>
          <p:cNvSpPr txBox="1"/>
          <p:nvPr/>
        </p:nvSpPr>
        <p:spPr>
          <a:xfrm>
            <a:off x="3011715" y="88901"/>
            <a:ext cx="4252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CHEOSI PREINTERVENTO </a:t>
            </a:r>
          </a:p>
        </p:txBody>
      </p:sp>
    </p:spTree>
    <p:extLst>
      <p:ext uri="{BB962C8B-B14F-4D97-AF65-F5344CB8AC3E}">
        <p14:creationId xmlns:p14="http://schemas.microsoft.com/office/powerpoint/2010/main" val="22175827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911542-1F51-A674-90B4-BD27201F5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C5A4093-82E5-AC29-7C54-1949952B583D}"/>
              </a:ext>
            </a:extLst>
          </p:cNvPr>
          <p:cNvGrpSpPr/>
          <p:nvPr/>
        </p:nvGrpSpPr>
        <p:grpSpPr>
          <a:xfrm>
            <a:off x="81280" y="850677"/>
            <a:ext cx="7462248" cy="5156646"/>
            <a:chOff x="3482237" y="1574977"/>
            <a:chExt cx="7462248" cy="515664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9510E15-4F41-D62C-6CB4-822AD14DC358}"/>
                </a:ext>
              </a:extLst>
            </p:cNvPr>
            <p:cNvSpPr/>
            <p:nvPr/>
          </p:nvSpPr>
          <p:spPr>
            <a:xfrm>
              <a:off x="6117436" y="3169581"/>
              <a:ext cx="2275840" cy="188562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32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VLCKD</a:t>
              </a:r>
            </a:p>
            <a:p>
              <a:pPr algn="ctr"/>
              <a:r>
                <a:rPr lang="it-IT" sz="32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VLEKT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029ACBE-E560-502E-598E-E3E369F3B3E8}"/>
                </a:ext>
              </a:extLst>
            </p:cNvPr>
            <p:cNvSpPr/>
            <p:nvPr/>
          </p:nvSpPr>
          <p:spPr>
            <a:xfrm>
              <a:off x="8990425" y="2461149"/>
              <a:ext cx="1954060" cy="1690753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RIDUZIONE VOLUME EPATICO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C98F880-0B63-D4D8-07C0-80FE5CB3FA8A}"/>
                </a:ext>
              </a:extLst>
            </p:cNvPr>
            <p:cNvSpPr/>
            <p:nvPr/>
          </p:nvSpPr>
          <p:spPr>
            <a:xfrm>
              <a:off x="3523142" y="2503343"/>
              <a:ext cx="1954060" cy="1690753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it-IT" sz="1400" dirty="0">
                  <a:latin typeface="Arial" panose="020B0604020202020204" pitchFamily="34" charset="0"/>
                  <a:cs typeface="Arial" panose="020B0604020202020204" pitchFamily="34" charset="0"/>
                </a:rPr>
                <a:t>MINORI PERDITE DA DRENAGGI E ANEMIA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E77AE8B-7E99-7442-3435-103974790A0D}"/>
                </a:ext>
              </a:extLst>
            </p:cNvPr>
            <p:cNvSpPr/>
            <p:nvPr/>
          </p:nvSpPr>
          <p:spPr>
            <a:xfrm>
              <a:off x="7145252" y="1574977"/>
              <a:ext cx="1954060" cy="1690753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RIDUZIONE GRASSO VISCERALE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CD995A5-C6BE-0840-A34D-63B904B62941}"/>
                </a:ext>
              </a:extLst>
            </p:cNvPr>
            <p:cNvSpPr/>
            <p:nvPr/>
          </p:nvSpPr>
          <p:spPr>
            <a:xfrm>
              <a:off x="8968653" y="4231508"/>
              <a:ext cx="1954060" cy="1690753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it-IT" sz="13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RIDUZIONE TEMPO OPERATORIO?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07C03F8-5894-1531-3717-B95F349CC6B9}"/>
                </a:ext>
              </a:extLst>
            </p:cNvPr>
            <p:cNvSpPr/>
            <p:nvPr/>
          </p:nvSpPr>
          <p:spPr>
            <a:xfrm>
              <a:off x="7270949" y="5038075"/>
              <a:ext cx="1954060" cy="1690753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150" dirty="0">
                  <a:latin typeface="Arial" panose="020B0604020202020204" pitchFamily="34" charset="0"/>
                  <a:cs typeface="Arial" panose="020B0604020202020204" pitchFamily="34" charset="0"/>
                </a:rPr>
                <a:t>RIDUZIONE INFIAMMAZIONE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FCC24D8-BC54-2681-FAEA-03BFF2720E91}"/>
                </a:ext>
              </a:extLst>
            </p:cNvPr>
            <p:cNvSpPr/>
            <p:nvPr/>
          </p:nvSpPr>
          <p:spPr>
            <a:xfrm>
              <a:off x="5316889" y="5040870"/>
              <a:ext cx="1954060" cy="1690753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dirty="0">
                  <a:latin typeface="Arial" panose="020B0604020202020204" pitchFamily="34" charset="0"/>
                  <a:cs typeface="Arial" panose="020B0604020202020204" pitchFamily="34" charset="0"/>
                </a:rPr>
                <a:t>CORREZIONE CARENZE VITAMINE MINERALI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CD55F10-3513-004C-BC8C-756523C67A00}"/>
                </a:ext>
              </a:extLst>
            </p:cNvPr>
            <p:cNvSpPr/>
            <p:nvPr/>
          </p:nvSpPr>
          <p:spPr>
            <a:xfrm>
              <a:off x="3482237" y="4231509"/>
              <a:ext cx="1954060" cy="169075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300" dirty="0">
                  <a:latin typeface="Arial" panose="020B0604020202020204" pitchFamily="34" charset="0"/>
                  <a:cs typeface="Arial" panose="020B0604020202020204" pitchFamily="34" charset="0"/>
                </a:rPr>
                <a:t>RIDUZIONE DEGENZA OSPEDALIERA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09AC3B3-3416-503D-FFD8-7CEDAC6E55C9}"/>
                </a:ext>
              </a:extLst>
            </p:cNvPr>
            <p:cNvSpPr/>
            <p:nvPr/>
          </p:nvSpPr>
          <p:spPr>
            <a:xfrm>
              <a:off x="5168663" y="1592103"/>
              <a:ext cx="1954060" cy="1690753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5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RAPIDITA’ CALO PONDERALE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15C436B-6F0C-98CD-6822-A8D08185AEEB}"/>
              </a:ext>
            </a:extLst>
          </p:cNvPr>
          <p:cNvSpPr txBox="1"/>
          <p:nvPr/>
        </p:nvSpPr>
        <p:spPr>
          <a:xfrm>
            <a:off x="0" y="100496"/>
            <a:ext cx="1211072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100" b="1" dirty="0"/>
              <a:t>BENEFICI DELLE VLCKD/VLEKT PRE-CHIRURGIA BARIATRICA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1C83AA-A6F2-9999-61F1-75078E772E43}"/>
              </a:ext>
            </a:extLst>
          </p:cNvPr>
          <p:cNvSpPr txBox="1"/>
          <p:nvPr/>
        </p:nvSpPr>
        <p:spPr>
          <a:xfrm>
            <a:off x="8264346" y="818439"/>
            <a:ext cx="38463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Nutrients</a:t>
            </a:r>
            <a:r>
              <a:rPr lang="it-IT" dirty="0"/>
              <a:t> 2023; 15:1907</a:t>
            </a:r>
          </a:p>
          <a:p>
            <a:r>
              <a:rPr lang="it-IT" dirty="0" err="1"/>
              <a:t>Obes</a:t>
            </a:r>
            <a:r>
              <a:rPr lang="it-IT" dirty="0"/>
              <a:t> </a:t>
            </a:r>
            <a:r>
              <a:rPr lang="it-IT" dirty="0" err="1"/>
              <a:t>Surg</a:t>
            </a:r>
            <a:r>
              <a:rPr lang="it-IT" dirty="0"/>
              <a:t> 2019; 29:292</a:t>
            </a:r>
          </a:p>
          <a:p>
            <a:r>
              <a:rPr lang="it-IT" dirty="0" err="1"/>
              <a:t>Rev</a:t>
            </a:r>
            <a:r>
              <a:rPr lang="it-IT" dirty="0"/>
              <a:t> </a:t>
            </a:r>
            <a:r>
              <a:rPr lang="it-IT" dirty="0" err="1"/>
              <a:t>Endocr</a:t>
            </a:r>
            <a:r>
              <a:rPr lang="it-IT" dirty="0"/>
              <a:t> </a:t>
            </a:r>
            <a:r>
              <a:rPr lang="it-IT" dirty="0" err="1"/>
              <a:t>Metab</a:t>
            </a:r>
            <a:r>
              <a:rPr lang="it-IT" dirty="0"/>
              <a:t> </a:t>
            </a:r>
            <a:r>
              <a:rPr lang="it-IT" dirty="0" err="1"/>
              <a:t>Disord</a:t>
            </a:r>
            <a:r>
              <a:rPr lang="it-IT" dirty="0"/>
              <a:t> 2020; 21:297</a:t>
            </a:r>
          </a:p>
          <a:p>
            <a:r>
              <a:rPr lang="it-IT" dirty="0" err="1"/>
              <a:t>Nutrients</a:t>
            </a:r>
            <a:r>
              <a:rPr lang="it-IT" dirty="0"/>
              <a:t> 2022; 14:2610</a:t>
            </a: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767606B0-6AC8-F052-AD98-5EBC90FE8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4153" y="0"/>
            <a:ext cx="2549109" cy="50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22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08880-F742-C9DA-710F-21C45FF79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5B39564-512F-D366-D0AD-9389A946E245}"/>
              </a:ext>
            </a:extLst>
          </p:cNvPr>
          <p:cNvSpPr/>
          <p:nvPr/>
        </p:nvSpPr>
        <p:spPr>
          <a:xfrm>
            <a:off x="4192428" y="6237514"/>
            <a:ext cx="3797686" cy="391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F96C52-B84A-EC74-8AB8-BCBA30E3F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55" y="0"/>
            <a:ext cx="6111433" cy="15470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06CCC5-9FF8-5E8C-A03C-DE3D492EC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9501" y="51963"/>
            <a:ext cx="3437683" cy="4270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4FC1FC-9932-ADC2-8F9B-5E57EA95A7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001" y="1921020"/>
            <a:ext cx="11925509" cy="21937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2B166F-3F13-F5AF-A56B-61E0B2383D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765" y="4033515"/>
            <a:ext cx="4319700" cy="28244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B4E74D-6099-7B62-8469-618D186AFE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1271" y="4054156"/>
            <a:ext cx="5338433" cy="27881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14CF5B1-BB64-1549-BFE8-86AEF9EBA075}"/>
              </a:ext>
            </a:extLst>
          </p:cNvPr>
          <p:cNvSpPr/>
          <p:nvPr/>
        </p:nvSpPr>
        <p:spPr>
          <a:xfrm>
            <a:off x="90255" y="2525486"/>
            <a:ext cx="11925509" cy="150802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99168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9C2BED-7E2D-93D2-EBA0-DAA3B621A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48"/>
            <a:ext cx="7430947" cy="71311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40D33F7-94D3-F773-1ED8-9742BC8FD3C6}"/>
              </a:ext>
            </a:extLst>
          </p:cNvPr>
          <p:cNvSpPr/>
          <p:nvPr/>
        </p:nvSpPr>
        <p:spPr>
          <a:xfrm>
            <a:off x="4192428" y="6237514"/>
            <a:ext cx="3797686" cy="391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4171A3-307B-2A7C-93C0-EA2698A5C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0056" y="258586"/>
            <a:ext cx="2037144" cy="2530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A43241-27E2-FF34-2A99-ED0260D86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3793" y="741665"/>
            <a:ext cx="9883849" cy="308312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5DC6EBD-97C9-A3FD-3BB9-70A85C1919E4}"/>
              </a:ext>
            </a:extLst>
          </p:cNvPr>
          <p:cNvSpPr/>
          <p:nvPr/>
        </p:nvSpPr>
        <p:spPr>
          <a:xfrm>
            <a:off x="0" y="1211356"/>
            <a:ext cx="9562722" cy="103414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322125-2794-8896-0067-A6BBF24DC9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4898" y="3765842"/>
            <a:ext cx="5949387" cy="31055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DBE218-6EC1-1E86-4E76-3ED309A79C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" y="3968932"/>
            <a:ext cx="5257420" cy="29024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3DF0616-7CE6-230F-7CC9-9C31EAF7103B}"/>
              </a:ext>
            </a:extLst>
          </p:cNvPr>
          <p:cNvSpPr txBox="1"/>
          <p:nvPr/>
        </p:nvSpPr>
        <p:spPr>
          <a:xfrm>
            <a:off x="2974210" y="3820434"/>
            <a:ext cx="2436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COMPLICANZE POST-OP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034682-C31A-E318-0BA8-CA4A29D2BC51}"/>
              </a:ext>
            </a:extLst>
          </p:cNvPr>
          <p:cNvSpPr txBox="1"/>
          <p:nvPr/>
        </p:nvSpPr>
        <p:spPr>
          <a:xfrm>
            <a:off x="10045771" y="3430396"/>
            <a:ext cx="2146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TEMPO OPERATORIO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982AE1-80EA-566D-5666-688122EED56B}"/>
              </a:ext>
            </a:extLst>
          </p:cNvPr>
          <p:cNvSpPr txBox="1"/>
          <p:nvPr/>
        </p:nvSpPr>
        <p:spPr>
          <a:xfrm rot="4594787">
            <a:off x="9209888" y="1572457"/>
            <a:ext cx="3334567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EVIDENZE PER LED/VLED</a:t>
            </a:r>
          </a:p>
        </p:txBody>
      </p:sp>
    </p:spTree>
    <p:extLst>
      <p:ext uri="{BB962C8B-B14F-4D97-AF65-F5344CB8AC3E}">
        <p14:creationId xmlns:p14="http://schemas.microsoft.com/office/powerpoint/2010/main" val="393319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4BFF62-5E7D-C970-A69C-A11D2B1602F2}"/>
              </a:ext>
            </a:extLst>
          </p:cNvPr>
          <p:cNvSpPr txBox="1"/>
          <p:nvPr/>
        </p:nvSpPr>
        <p:spPr>
          <a:xfrm>
            <a:off x="195942" y="48123"/>
            <a:ext cx="1187631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i="0" u="none" strike="noStrike" baseline="0" dirty="0"/>
              <a:t>The main indications for the use of VLCKD/VLEKT in obesity are</a:t>
            </a:r>
            <a:r>
              <a:rPr lang="en-US" sz="2800" b="0" i="0" u="none" strike="noStrike" baseline="0" dirty="0"/>
              <a:t>: </a:t>
            </a:r>
          </a:p>
          <a:p>
            <a:pPr algn="l"/>
            <a:endParaRPr lang="en-US" sz="2800" b="0" i="0" u="none" strike="noStrike" baseline="0" dirty="0"/>
          </a:p>
          <a:p>
            <a:pPr algn="l"/>
            <a:r>
              <a:rPr lang="en-US" sz="2800" dirty="0"/>
              <a:t>-</a:t>
            </a:r>
            <a:r>
              <a:rPr lang="en-US" sz="2800" b="0" i="0" u="none" strike="noStrike" baseline="0" dirty="0"/>
              <a:t>severe obesity, </a:t>
            </a:r>
          </a:p>
          <a:p>
            <a:pPr algn="just"/>
            <a:r>
              <a:rPr lang="en-US" sz="2800" b="1" dirty="0"/>
              <a:t>-</a:t>
            </a:r>
            <a:r>
              <a:rPr lang="en-US" sz="2800" b="1" i="0" u="none" strike="noStrike" baseline="0" dirty="0"/>
              <a:t>treatment of obesity with bariatric indications in the preoperative period before the bariatric procedure, </a:t>
            </a:r>
          </a:p>
          <a:p>
            <a:pPr algn="l"/>
            <a:r>
              <a:rPr lang="en-US" sz="2800" dirty="0"/>
              <a:t>-</a:t>
            </a:r>
            <a:r>
              <a:rPr lang="en-US" sz="2800" b="0" i="0" u="none" strike="noStrike" baseline="0" dirty="0"/>
              <a:t>sarcopenic obesity, </a:t>
            </a:r>
          </a:p>
          <a:p>
            <a:pPr algn="just"/>
            <a:r>
              <a:rPr lang="en-US" sz="2800" dirty="0"/>
              <a:t>-</a:t>
            </a:r>
            <a:r>
              <a:rPr lang="en-US" sz="2800" b="0" i="0" u="none" strike="noStrike" baseline="0" dirty="0"/>
              <a:t>obesity associated with hypertriglyceridemia and/or hypertension and/or type 2 diabetes and/or metabolic syndrome and/or NAFLD and/or obstructive sleep apnea syndrome and/or bone diseases or severe arthropathy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9C9778-41E2-DE23-9BCD-F2B6BE54F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2571" y="4601621"/>
            <a:ext cx="4201786" cy="6410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0894F0-BB28-A63F-43D9-E7DC4AF27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0144" y="4922157"/>
            <a:ext cx="1828800" cy="21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80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97679B-0067-EB72-FAD9-3F12B6F79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D053C3F-B2F0-51EE-22A1-D11EEDE68040}"/>
              </a:ext>
            </a:extLst>
          </p:cNvPr>
          <p:cNvSpPr txBox="1"/>
          <p:nvPr/>
        </p:nvSpPr>
        <p:spPr>
          <a:xfrm>
            <a:off x="0" y="47914"/>
            <a:ext cx="12192000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400" b="1" i="0" u="none" strike="noStrike" baseline="0" dirty="0" err="1"/>
              <a:t>Absolute</a:t>
            </a:r>
            <a:r>
              <a:rPr lang="fr-FR" sz="2400" b="1" i="0" u="none" strike="noStrike" baseline="0" dirty="0"/>
              <a:t> </a:t>
            </a:r>
            <a:r>
              <a:rPr lang="fr-FR" sz="2400" b="1" i="0" u="none" strike="noStrike" baseline="0" dirty="0" err="1"/>
              <a:t>contraindications</a:t>
            </a:r>
            <a:r>
              <a:rPr lang="fr-FR" sz="2400" b="0" i="0" u="none" strike="noStrike" baseline="0" dirty="0"/>
              <a:t>: </a:t>
            </a:r>
          </a:p>
          <a:p>
            <a:pPr algn="just"/>
            <a:r>
              <a:rPr lang="fr-FR" sz="2400" b="0" i="0" u="none" strike="noStrike" baseline="0" dirty="0">
                <a:solidFill>
                  <a:srgbClr val="0070C0"/>
                </a:solidFill>
              </a:rPr>
              <a:t>type 1 </a:t>
            </a:r>
            <a:r>
              <a:rPr lang="fr-FR" sz="2400" b="0" i="0" u="none" strike="noStrike" baseline="0" dirty="0" err="1">
                <a:solidFill>
                  <a:srgbClr val="0070C0"/>
                </a:solidFill>
              </a:rPr>
              <a:t>diabetes</a:t>
            </a:r>
            <a:r>
              <a:rPr lang="fr-FR" sz="2400" b="0" i="0" u="none" strike="noStrike" baseline="0" dirty="0">
                <a:solidFill>
                  <a:srgbClr val="0070C0"/>
                </a:solidFill>
              </a:rPr>
              <a:t> </a:t>
            </a:r>
            <a:r>
              <a:rPr lang="fr-FR" sz="2400" b="0" i="0" u="none" strike="noStrike" baseline="0" dirty="0" err="1">
                <a:solidFill>
                  <a:srgbClr val="0070C0"/>
                </a:solidFill>
              </a:rPr>
              <a:t>mellitus</a:t>
            </a:r>
            <a:r>
              <a:rPr lang="fr-FR" sz="2400" b="0" i="0" u="none" strike="noStrike" baseline="0" dirty="0">
                <a:solidFill>
                  <a:srgbClr val="0070C0"/>
                </a:solidFill>
              </a:rPr>
              <a:t>, </a:t>
            </a:r>
            <a:r>
              <a:rPr lang="it-IT" sz="2400" b="0" i="0" u="none" strike="noStrike" baseline="0" dirty="0" err="1">
                <a:solidFill>
                  <a:srgbClr val="0070C0"/>
                </a:solidFill>
              </a:rPr>
              <a:t>latent</a:t>
            </a:r>
            <a:r>
              <a:rPr lang="it-IT" sz="2400" b="0" i="0" u="none" strike="noStrike" baseline="0" dirty="0">
                <a:solidFill>
                  <a:srgbClr val="0070C0"/>
                </a:solidFill>
              </a:rPr>
              <a:t> autoimmune </a:t>
            </a:r>
            <a:r>
              <a:rPr lang="it-IT" sz="2400" b="0" i="0" u="none" strike="noStrike" baseline="0" dirty="0" err="1">
                <a:solidFill>
                  <a:srgbClr val="0070C0"/>
                </a:solidFill>
              </a:rPr>
              <a:t>diabetes</a:t>
            </a:r>
            <a:r>
              <a:rPr lang="it-IT" sz="2400" b="0" i="0" u="none" strike="noStrike" baseline="0" dirty="0">
                <a:solidFill>
                  <a:srgbClr val="0070C0"/>
                </a:solidFill>
              </a:rPr>
              <a:t> in </a:t>
            </a:r>
            <a:r>
              <a:rPr lang="it-IT" sz="2400" b="0" i="0" u="none" strike="noStrike" baseline="0" dirty="0" err="1">
                <a:solidFill>
                  <a:srgbClr val="0070C0"/>
                </a:solidFill>
              </a:rPr>
              <a:t>adults</a:t>
            </a:r>
            <a:r>
              <a:rPr lang="it-IT" sz="2400" b="0" i="0" u="none" strike="noStrike" baseline="0" dirty="0">
                <a:solidFill>
                  <a:srgbClr val="0070C0"/>
                </a:solidFill>
              </a:rPr>
              <a:t>, </a:t>
            </a:r>
            <a:r>
              <a:rPr lang="el-GR" sz="2400" b="0" i="0" u="none" strike="noStrike" baseline="0" dirty="0">
                <a:solidFill>
                  <a:srgbClr val="0070C0"/>
                </a:solidFill>
              </a:rPr>
              <a:t>β-</a:t>
            </a:r>
            <a:r>
              <a:rPr lang="it-IT" sz="2400" b="0" i="0" u="none" strike="noStrike" baseline="0" dirty="0" err="1">
                <a:solidFill>
                  <a:srgbClr val="0070C0"/>
                </a:solidFill>
              </a:rPr>
              <a:t>cell</a:t>
            </a:r>
            <a:r>
              <a:rPr lang="it-IT" sz="2400" b="0" i="0" u="none" strike="noStrike" baseline="0" dirty="0">
                <a:solidFill>
                  <a:srgbClr val="0070C0"/>
                </a:solidFill>
              </a:rPr>
              <a:t> </a:t>
            </a:r>
            <a:r>
              <a:rPr lang="it-IT" sz="2400" b="0" i="0" u="none" strike="noStrike" baseline="0" dirty="0" err="1">
                <a:solidFill>
                  <a:srgbClr val="0070C0"/>
                </a:solidFill>
              </a:rPr>
              <a:t>failure</a:t>
            </a:r>
            <a:r>
              <a:rPr lang="it-IT" sz="2400" b="0" i="0" u="none" strike="noStrike" baseline="0" dirty="0">
                <a:solidFill>
                  <a:srgbClr val="0070C0"/>
                </a:solidFill>
              </a:rPr>
              <a:t> in </a:t>
            </a:r>
            <a:r>
              <a:rPr lang="en-US" sz="2400" b="0" i="0" u="none" strike="noStrike" baseline="0" dirty="0">
                <a:solidFill>
                  <a:srgbClr val="0070C0"/>
                </a:solidFill>
              </a:rPr>
              <a:t>type 2 diabetes mellitus, </a:t>
            </a:r>
          </a:p>
          <a:p>
            <a:pPr algn="just"/>
            <a:r>
              <a:rPr lang="en-US" sz="2400" b="0" i="0" u="none" strike="noStrike" baseline="0" dirty="0">
                <a:solidFill>
                  <a:srgbClr val="0070C0"/>
                </a:solidFill>
              </a:rPr>
              <a:t>use of sodium/glucose cotransporter 2 (SGLT2) inhibitors (risk of euglycemic diabetic ketoacidosis), </a:t>
            </a:r>
          </a:p>
          <a:p>
            <a:pPr algn="just"/>
            <a:r>
              <a:rPr lang="en-US" sz="2400" b="0" i="0" u="none" strike="noStrike" baseline="0" dirty="0">
                <a:solidFill>
                  <a:srgbClr val="0070C0"/>
                </a:solidFill>
              </a:rPr>
              <a:t>pregnancy and breastfeeding, </a:t>
            </a:r>
          </a:p>
          <a:p>
            <a:pPr algn="just"/>
            <a:r>
              <a:rPr lang="en-US" sz="2400" b="0" i="0" u="none" strike="noStrike" baseline="0" dirty="0">
                <a:solidFill>
                  <a:srgbClr val="0070C0"/>
                </a:solidFill>
              </a:rPr>
              <a:t>kidney failure and severe chronic kidney disease, </a:t>
            </a:r>
          </a:p>
          <a:p>
            <a:pPr algn="just"/>
            <a:r>
              <a:rPr lang="en-US" sz="2400" b="0" i="0" u="none" strike="noStrike" baseline="0" dirty="0">
                <a:solidFill>
                  <a:srgbClr val="0070C0"/>
                </a:solidFill>
              </a:rPr>
              <a:t>liver failure, 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</a:rPr>
              <a:t>h</a:t>
            </a:r>
            <a:r>
              <a:rPr lang="en-US" sz="2400" b="0" i="0" u="none" strike="noStrike" baseline="0" dirty="0">
                <a:solidFill>
                  <a:srgbClr val="0070C0"/>
                </a:solidFill>
              </a:rPr>
              <a:t>earth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it-IT" sz="2400" b="0" i="0" u="none" strike="noStrike" baseline="0" dirty="0" err="1">
                <a:solidFill>
                  <a:srgbClr val="0070C0"/>
                </a:solidFill>
              </a:rPr>
              <a:t>failure</a:t>
            </a:r>
            <a:r>
              <a:rPr lang="it-IT" sz="2400" b="0" i="0" u="none" strike="noStrike" baseline="0" dirty="0">
                <a:solidFill>
                  <a:srgbClr val="0070C0"/>
                </a:solidFill>
              </a:rPr>
              <a:t> (NYHA III–IV), </a:t>
            </a:r>
            <a:r>
              <a:rPr lang="it-IT" sz="2400" b="0" i="0" u="none" strike="noStrike" baseline="0" dirty="0" err="1">
                <a:solidFill>
                  <a:srgbClr val="0070C0"/>
                </a:solidFill>
              </a:rPr>
              <a:t>respiratory</a:t>
            </a:r>
            <a:r>
              <a:rPr lang="it-IT" sz="2400" b="0" i="0" u="none" strike="noStrike" baseline="0" dirty="0">
                <a:solidFill>
                  <a:srgbClr val="0070C0"/>
                </a:solidFill>
              </a:rPr>
              <a:t> </a:t>
            </a:r>
            <a:r>
              <a:rPr lang="it-IT" sz="2400" b="0" i="0" u="none" strike="noStrike" baseline="0" dirty="0" err="1">
                <a:solidFill>
                  <a:srgbClr val="0070C0"/>
                </a:solidFill>
              </a:rPr>
              <a:t>insufficiency</a:t>
            </a:r>
            <a:r>
              <a:rPr lang="it-IT" sz="2400" b="0" i="0" u="none" strike="noStrike" baseline="0" dirty="0">
                <a:solidFill>
                  <a:srgbClr val="0070C0"/>
                </a:solidFill>
              </a:rPr>
              <a:t>, </a:t>
            </a:r>
            <a:r>
              <a:rPr lang="it-IT" sz="2400" b="0" i="0" u="none" strike="noStrike" baseline="0" dirty="0" err="1">
                <a:solidFill>
                  <a:srgbClr val="0070C0"/>
                </a:solidFill>
              </a:rPr>
              <a:t>unstable</a:t>
            </a:r>
            <a:r>
              <a:rPr lang="it-IT" sz="2400" dirty="0">
                <a:solidFill>
                  <a:srgbClr val="0070C0"/>
                </a:solidFill>
              </a:rPr>
              <a:t> </a:t>
            </a:r>
            <a:r>
              <a:rPr lang="en-US" sz="2400" b="0" i="0" u="none" strike="noStrike" baseline="0" dirty="0">
                <a:solidFill>
                  <a:srgbClr val="0070C0"/>
                </a:solidFill>
              </a:rPr>
              <a:t>angina, a recent stroke or myocardial infarction (&lt;12 months), cardiac arrhythmias, </a:t>
            </a:r>
          </a:p>
          <a:p>
            <a:pPr algn="just"/>
            <a:r>
              <a:rPr lang="en-US" sz="2400" b="0" i="0" u="none" strike="noStrike" baseline="0" dirty="0">
                <a:solidFill>
                  <a:srgbClr val="0070C0"/>
                </a:solidFill>
              </a:rPr>
              <a:t>eating disorders and other severe mental illnesses, alcohol and substance abuse,</a:t>
            </a:r>
          </a:p>
          <a:p>
            <a:pPr algn="just"/>
            <a:r>
              <a:rPr lang="en-US" sz="2400" b="0" i="0" u="none" strike="noStrike" baseline="0" dirty="0">
                <a:solidFill>
                  <a:srgbClr val="0070C0"/>
                </a:solidFill>
              </a:rPr>
              <a:t>active/severe infections, </a:t>
            </a:r>
          </a:p>
          <a:p>
            <a:pPr algn="just"/>
            <a:r>
              <a:rPr lang="en-US" sz="2400" b="0" i="0" u="none" strike="noStrike" baseline="0" dirty="0">
                <a:solidFill>
                  <a:srgbClr val="0070C0"/>
                </a:solidFill>
              </a:rPr>
              <a:t>frail elderly patients, </a:t>
            </a:r>
          </a:p>
          <a:p>
            <a:pPr algn="just"/>
            <a:r>
              <a:rPr lang="en-US" sz="2400" b="1" i="0" u="none" strike="noStrike" baseline="0" dirty="0">
                <a:solidFill>
                  <a:srgbClr val="0070C0"/>
                </a:solidFill>
              </a:rPr>
              <a:t>48 h prior to an elective surgery or invasive procedures and a perioperative period</a:t>
            </a:r>
            <a:r>
              <a:rPr lang="en-US" sz="2400" b="0" i="0" u="none" strike="noStrike" baseline="0" dirty="0">
                <a:solidFill>
                  <a:srgbClr val="0070C0"/>
                </a:solidFill>
              </a:rPr>
              <a:t>, </a:t>
            </a:r>
          </a:p>
          <a:p>
            <a:pPr algn="just"/>
            <a:r>
              <a:rPr lang="en-US" sz="2400" b="0" i="0" u="none" strike="noStrike" baseline="0" dirty="0">
                <a:solidFill>
                  <a:srgbClr val="0070C0"/>
                </a:solidFill>
              </a:rPr>
              <a:t>rare disorders such as porphyria, carnitine </a:t>
            </a:r>
            <a:r>
              <a:rPr lang="it-IT" sz="2400" b="0" i="0" u="none" strike="noStrike" baseline="0" dirty="0" err="1">
                <a:solidFill>
                  <a:srgbClr val="0070C0"/>
                </a:solidFill>
              </a:rPr>
              <a:t>deficiency</a:t>
            </a:r>
            <a:r>
              <a:rPr lang="it-IT" sz="2400" b="0" i="0" u="none" strike="noStrike" baseline="0" dirty="0">
                <a:solidFill>
                  <a:srgbClr val="0070C0"/>
                </a:solidFill>
              </a:rPr>
              <a:t>, carnitine </a:t>
            </a:r>
            <a:r>
              <a:rPr lang="it-IT" sz="2400" b="0" i="0" u="none" strike="noStrike" baseline="0" dirty="0" err="1">
                <a:solidFill>
                  <a:srgbClr val="0070C0"/>
                </a:solidFill>
              </a:rPr>
              <a:t>palmitoyltransferase</a:t>
            </a:r>
            <a:r>
              <a:rPr lang="it-IT" sz="2400" b="0" i="0" u="none" strike="noStrike" baseline="0" dirty="0">
                <a:solidFill>
                  <a:srgbClr val="0070C0"/>
                </a:solidFill>
              </a:rPr>
              <a:t> </a:t>
            </a:r>
            <a:r>
              <a:rPr lang="it-IT" sz="2400" b="0" i="0" u="none" strike="noStrike" baseline="0" dirty="0" err="1">
                <a:solidFill>
                  <a:srgbClr val="0070C0"/>
                </a:solidFill>
              </a:rPr>
              <a:t>deficiency</a:t>
            </a:r>
            <a:r>
              <a:rPr lang="it-IT" sz="2400" b="0" i="0" u="none" strike="noStrike" baseline="0" dirty="0">
                <a:solidFill>
                  <a:srgbClr val="0070C0"/>
                </a:solidFill>
              </a:rPr>
              <a:t>, carnitine-</a:t>
            </a:r>
            <a:r>
              <a:rPr lang="it-IT" sz="2400" b="0" i="0" u="none" strike="noStrike" baseline="0" dirty="0" err="1">
                <a:solidFill>
                  <a:srgbClr val="0070C0"/>
                </a:solidFill>
              </a:rPr>
              <a:t>acylcarnitine</a:t>
            </a:r>
            <a:r>
              <a:rPr lang="it-IT" sz="2400" b="0" i="0" u="none" strike="noStrike" baseline="0" dirty="0">
                <a:solidFill>
                  <a:srgbClr val="0070C0"/>
                </a:solidFill>
              </a:rPr>
              <a:t> </a:t>
            </a:r>
            <a:r>
              <a:rPr lang="it-IT" sz="2400" b="0" i="0" u="none" strike="noStrike" baseline="0" dirty="0" err="1">
                <a:solidFill>
                  <a:srgbClr val="0070C0"/>
                </a:solidFill>
              </a:rPr>
              <a:t>translocase</a:t>
            </a:r>
            <a:r>
              <a:rPr lang="it-IT" sz="2400" b="0" i="0" u="none" strike="noStrike" baseline="0" dirty="0">
                <a:solidFill>
                  <a:srgbClr val="0070C0"/>
                </a:solidFill>
              </a:rPr>
              <a:t> </a:t>
            </a:r>
            <a:r>
              <a:rPr lang="it-IT" sz="2400" b="0" i="0" u="none" strike="noStrike" baseline="0" dirty="0" err="1">
                <a:solidFill>
                  <a:srgbClr val="0070C0"/>
                </a:solidFill>
              </a:rPr>
              <a:t>deficiency</a:t>
            </a:r>
            <a:r>
              <a:rPr lang="it-IT" sz="2400" b="0" i="0" u="none" strike="noStrike" baseline="0" dirty="0">
                <a:solidFill>
                  <a:srgbClr val="0070C0"/>
                </a:solidFill>
              </a:rPr>
              <a:t>, </a:t>
            </a:r>
            <a:r>
              <a:rPr lang="it-IT" sz="2400" b="0" i="0" u="none" strike="noStrike" baseline="0" dirty="0" err="1">
                <a:solidFill>
                  <a:srgbClr val="0070C0"/>
                </a:solidFill>
              </a:rPr>
              <a:t>mitochondrial</a:t>
            </a:r>
            <a:r>
              <a:rPr lang="it-IT" sz="2400" dirty="0">
                <a:solidFill>
                  <a:srgbClr val="0070C0"/>
                </a:solidFill>
              </a:rPr>
              <a:t> </a:t>
            </a:r>
            <a:r>
              <a:rPr lang="it-IT" sz="2400" b="0" i="0" u="none" strike="noStrike" baseline="0" dirty="0" err="1">
                <a:solidFill>
                  <a:srgbClr val="0070C0"/>
                </a:solidFill>
              </a:rPr>
              <a:t>fatty</a:t>
            </a:r>
            <a:r>
              <a:rPr lang="it-IT" sz="2400" b="0" i="0" u="none" strike="noStrike" baseline="0" dirty="0">
                <a:solidFill>
                  <a:srgbClr val="0070C0"/>
                </a:solidFill>
              </a:rPr>
              <a:t> acid </a:t>
            </a:r>
            <a:r>
              <a:rPr lang="el-GR" sz="2400" b="0" i="0" u="none" strike="noStrike" baseline="0" dirty="0">
                <a:solidFill>
                  <a:srgbClr val="0070C0"/>
                </a:solidFill>
              </a:rPr>
              <a:t>β-</a:t>
            </a:r>
            <a:r>
              <a:rPr lang="it-IT" sz="2400" b="0" i="0" u="none" strike="noStrike" baseline="0" dirty="0" err="1">
                <a:solidFill>
                  <a:srgbClr val="0070C0"/>
                </a:solidFill>
              </a:rPr>
              <a:t>oxidation</a:t>
            </a:r>
            <a:r>
              <a:rPr lang="it-IT" sz="2400" b="0" i="0" u="none" strike="noStrike" baseline="0" dirty="0">
                <a:solidFill>
                  <a:srgbClr val="0070C0"/>
                </a:solidFill>
              </a:rPr>
              <a:t> disorders, and </a:t>
            </a:r>
            <a:r>
              <a:rPr lang="it-IT" sz="2400" b="0" i="0" u="none" strike="noStrike" baseline="0" dirty="0" err="1">
                <a:solidFill>
                  <a:srgbClr val="0070C0"/>
                </a:solidFill>
              </a:rPr>
              <a:t>pyruvate</a:t>
            </a:r>
            <a:r>
              <a:rPr lang="it-IT" sz="2400" b="0" i="0" u="none" strike="noStrike" baseline="0" dirty="0">
                <a:solidFill>
                  <a:srgbClr val="0070C0"/>
                </a:solidFill>
              </a:rPr>
              <a:t> </a:t>
            </a:r>
            <a:r>
              <a:rPr lang="it-IT" sz="2400" b="0" i="0" u="none" strike="noStrike" baseline="0" dirty="0" err="1">
                <a:solidFill>
                  <a:srgbClr val="0070C0"/>
                </a:solidFill>
              </a:rPr>
              <a:t>carboxylase</a:t>
            </a:r>
            <a:r>
              <a:rPr lang="it-IT" sz="2400" dirty="0">
                <a:solidFill>
                  <a:srgbClr val="0070C0"/>
                </a:solidFill>
              </a:rPr>
              <a:t> </a:t>
            </a:r>
            <a:r>
              <a:rPr lang="it-IT" sz="2400" b="0" i="0" u="none" strike="noStrike" baseline="0" dirty="0" err="1">
                <a:solidFill>
                  <a:srgbClr val="0070C0"/>
                </a:solidFill>
              </a:rPr>
              <a:t>deficiency</a:t>
            </a:r>
            <a:endParaRPr lang="it-IT" sz="2400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32577D-F56C-7A0C-2C6D-4B3318984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0471" y="6112921"/>
            <a:ext cx="4201786" cy="6410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1A5929-0B90-F894-BDB7-E3978DD27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644" y="6450949"/>
            <a:ext cx="1828800" cy="21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92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8F3CFC-8053-9338-2F7B-FDB4B8B45862}"/>
              </a:ext>
            </a:extLst>
          </p:cNvPr>
          <p:cNvSpPr txBox="1"/>
          <p:nvPr/>
        </p:nvSpPr>
        <p:spPr>
          <a:xfrm>
            <a:off x="0" y="100496"/>
            <a:ext cx="121107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/>
              <a:t>EFFETTI AVVERSI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686B2F6-801C-5874-494C-E27D2E631A5D}"/>
              </a:ext>
            </a:extLst>
          </p:cNvPr>
          <p:cNvGrpSpPr/>
          <p:nvPr/>
        </p:nvGrpSpPr>
        <p:grpSpPr>
          <a:xfrm>
            <a:off x="291146" y="948308"/>
            <a:ext cx="7440476" cy="5156646"/>
            <a:chOff x="3482237" y="1574977"/>
            <a:chExt cx="7440476" cy="515664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5F51890-9869-E1FA-6948-CE08AC624BC9}"/>
                </a:ext>
              </a:extLst>
            </p:cNvPr>
            <p:cNvSpPr/>
            <p:nvPr/>
          </p:nvSpPr>
          <p:spPr>
            <a:xfrm>
              <a:off x="6197876" y="3169581"/>
              <a:ext cx="1954060" cy="169075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DIGIUNO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CC3A8A6-F7F5-DE99-91E1-A300209E7766}"/>
                </a:ext>
              </a:extLst>
            </p:cNvPr>
            <p:cNvSpPr/>
            <p:nvPr/>
          </p:nvSpPr>
          <p:spPr>
            <a:xfrm>
              <a:off x="8968653" y="2461149"/>
              <a:ext cx="1954060" cy="1690753"/>
            </a:xfrm>
            <a:prstGeom prst="ellipse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it-IT" sz="1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IPOGLICEMIA TRANSITORIA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E3D0F7B-73CC-0E2A-FA3A-5245D57F22F8}"/>
                </a:ext>
              </a:extLst>
            </p:cNvPr>
            <p:cNvSpPr/>
            <p:nvPr/>
          </p:nvSpPr>
          <p:spPr>
            <a:xfrm>
              <a:off x="3523142" y="2503343"/>
              <a:ext cx="1954060" cy="1690753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tint val="66000"/>
                    <a:satMod val="160000"/>
                  </a:srgbClr>
                </a:gs>
                <a:gs pos="50000">
                  <a:srgbClr val="C00000">
                    <a:tint val="44500"/>
                    <a:satMod val="160000"/>
                  </a:srgbClr>
                </a:gs>
                <a:gs pos="100000">
                  <a:srgbClr val="C00000">
                    <a:tint val="23500"/>
                    <a:satMod val="160000"/>
                  </a:srgbClr>
                </a:gs>
              </a:gsLst>
              <a:lin ang="13500000" scaled="1"/>
              <a:tileRect/>
            </a:gra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IPER-URICEMIA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3D3533B-4370-6405-F0AA-C7BA7BB6A21F}"/>
                </a:ext>
              </a:extLst>
            </p:cNvPr>
            <p:cNvSpPr/>
            <p:nvPr/>
          </p:nvSpPr>
          <p:spPr>
            <a:xfrm>
              <a:off x="7145252" y="1574977"/>
              <a:ext cx="1954060" cy="1690753"/>
            </a:xfrm>
            <a:prstGeom prst="ellipse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1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DISIDRATAZIONE</a:t>
              </a:r>
            </a:p>
            <a:p>
              <a:pPr algn="ctr"/>
              <a:r>
                <a:rPr lang="it-IT" sz="11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DISIONIE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458268B-A0A4-6CF7-EC09-0B8D75F468AD}"/>
                </a:ext>
              </a:extLst>
            </p:cNvPr>
            <p:cNvSpPr/>
            <p:nvPr/>
          </p:nvSpPr>
          <p:spPr>
            <a:xfrm>
              <a:off x="8968653" y="4231508"/>
              <a:ext cx="1954060" cy="1690753"/>
            </a:xfrm>
            <a:prstGeom prst="ellipse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it-IT" sz="16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ALITOSI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881FA65-E20F-862A-49CC-895A11973C03}"/>
                </a:ext>
              </a:extLst>
            </p:cNvPr>
            <p:cNvSpPr/>
            <p:nvPr/>
          </p:nvSpPr>
          <p:spPr>
            <a:xfrm>
              <a:off x="7270949" y="5038075"/>
              <a:ext cx="1954060" cy="1690753"/>
            </a:xfrm>
            <a:prstGeom prst="ellipse">
              <a:avLst/>
            </a:prstGeom>
            <a:gradFill flip="none" rotWithShape="1">
              <a:gsLst>
                <a:gs pos="0">
                  <a:srgbClr val="0070C0">
                    <a:tint val="66000"/>
                    <a:satMod val="160000"/>
                  </a:srgbClr>
                </a:gs>
                <a:gs pos="50000">
                  <a:srgbClr val="0070C0">
                    <a:tint val="44500"/>
                    <a:satMod val="160000"/>
                  </a:srgbClr>
                </a:gs>
                <a:gs pos="100000">
                  <a:srgbClr val="0070C0">
                    <a:tint val="23500"/>
                    <a:satMod val="160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NAUSEA</a:t>
              </a:r>
            </a:p>
            <a:p>
              <a:pPr algn="ctr"/>
              <a:r>
                <a:rPr lang="it-IT" sz="16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VOMITO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71B0045-1F5B-ACAB-9328-8F4625A8F138}"/>
                </a:ext>
              </a:extLst>
            </p:cNvPr>
            <p:cNvSpPr/>
            <p:nvPr/>
          </p:nvSpPr>
          <p:spPr>
            <a:xfrm>
              <a:off x="5316889" y="5040870"/>
              <a:ext cx="1954060" cy="1690753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STIPSI</a:t>
              </a:r>
            </a:p>
            <a:p>
              <a:pPr algn="ctr"/>
              <a:r>
                <a:rPr lang="it-IT" sz="16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DIARREA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277FBEB-09A8-3BBD-0182-0FBBBB750E61}"/>
                </a:ext>
              </a:extLst>
            </p:cNvPr>
            <p:cNvSpPr/>
            <p:nvPr/>
          </p:nvSpPr>
          <p:spPr>
            <a:xfrm>
              <a:off x="3482237" y="4231509"/>
              <a:ext cx="1954060" cy="1690753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CADUTA CAPELLI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D46B248-15D6-91CD-17D5-B01E39845F86}"/>
                </a:ext>
              </a:extLst>
            </p:cNvPr>
            <p:cNvSpPr/>
            <p:nvPr/>
          </p:nvSpPr>
          <p:spPr>
            <a:xfrm>
              <a:off x="5168663" y="1592103"/>
              <a:ext cx="1954060" cy="1690753"/>
            </a:xfrm>
            <a:prstGeom prst="ellipse">
              <a:avLst/>
            </a:prstGeom>
            <a:gradFill flip="none" rotWithShape="1">
              <a:gsLst>
                <a:gs pos="0">
                  <a:srgbClr val="FFC000">
                    <a:tint val="66000"/>
                    <a:satMod val="160000"/>
                  </a:srgbClr>
                </a:gs>
                <a:gs pos="50000">
                  <a:srgbClr val="FFC000">
                    <a:tint val="44500"/>
                    <a:satMod val="160000"/>
                  </a:srgbClr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5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COLELITIASI</a:t>
              </a:r>
            </a:p>
            <a:p>
              <a:pPr algn="ctr"/>
              <a:r>
                <a:rPr lang="it-IT" sz="15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UROLITIASI</a:t>
              </a: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4121A7D7-070A-4832-49A5-A1169E9DAC28}"/>
              </a:ext>
            </a:extLst>
          </p:cNvPr>
          <p:cNvSpPr/>
          <p:nvPr/>
        </p:nvSpPr>
        <p:spPr>
          <a:xfrm>
            <a:off x="2832559" y="2502818"/>
            <a:ext cx="2275840" cy="1885620"/>
          </a:xfrm>
          <a:prstGeom prst="ellipse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VLCKD</a:t>
            </a:r>
          </a:p>
          <a:p>
            <a:pPr algn="ctr"/>
            <a:r>
              <a:rPr lang="it-IT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VLEKT</a:t>
            </a:r>
            <a:endParaRPr lang="it-IT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D577802-057D-7A0D-12A4-1E8478A9A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8570" y="3913129"/>
            <a:ext cx="4201786" cy="6410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B6CDA9-54EE-9A37-77DB-6C73D7E5C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2290" y="5089379"/>
            <a:ext cx="1828800" cy="21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46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09DCD-E3A0-227A-B933-34EE73540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CDABDA9-1855-9187-0901-5505A1C58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265" y="325634"/>
            <a:ext cx="4994115" cy="217176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B7C59EC-00A9-5F26-09FF-94F1A9D16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74168"/>
            <a:ext cx="5570621" cy="2274692"/>
          </a:xfrm>
          <a:prstGeom prst="rect">
            <a:avLst/>
          </a:prstGeom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A24A7244-32BB-AFBF-AC4F-A07C8FD59CAA}"/>
              </a:ext>
            </a:extLst>
          </p:cNvPr>
          <p:cNvGrpSpPr/>
          <p:nvPr/>
        </p:nvGrpSpPr>
        <p:grpSpPr>
          <a:xfrm>
            <a:off x="1306511" y="3292048"/>
            <a:ext cx="9578978" cy="2137118"/>
            <a:chOff x="2386879" y="4483510"/>
            <a:chExt cx="9578978" cy="2137118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F2E1346E-2C55-E669-DD83-38E1B1CAC0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210" t="14761" r="15842" b="70824"/>
            <a:stretch/>
          </p:blipFill>
          <p:spPr>
            <a:xfrm>
              <a:off x="2386879" y="4483510"/>
              <a:ext cx="9569392" cy="1325718"/>
            </a:xfrm>
            <a:prstGeom prst="rect">
              <a:avLst/>
            </a:prstGeom>
          </p:spPr>
        </p:pic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3FC55FB2-D454-77DE-DA63-B968435625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210" t="58399" r="15842" b="33386"/>
            <a:stretch/>
          </p:blipFill>
          <p:spPr>
            <a:xfrm>
              <a:off x="2396465" y="5865156"/>
              <a:ext cx="9569392" cy="7554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04956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1747C-C443-FD3B-AB3C-4F4487959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6D3227-B162-A5BB-5442-42A9EB297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9" y="140643"/>
            <a:ext cx="8260052" cy="47347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C62248-6E9F-CD26-E918-EA4F667A0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1884" y="1027601"/>
            <a:ext cx="4013227" cy="28811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676154-E1AD-4EB7-F42F-882C28DD7C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3071" y="4309614"/>
            <a:ext cx="2083443" cy="6038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12B1CC1-C3D9-D534-5BB1-3B0D7BC76269}"/>
              </a:ext>
            </a:extLst>
          </p:cNvPr>
          <p:cNvSpPr/>
          <p:nvPr/>
        </p:nvSpPr>
        <p:spPr>
          <a:xfrm>
            <a:off x="26889" y="936171"/>
            <a:ext cx="8151884" cy="96882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D8B60B-935D-2906-E042-DB3664D18089}"/>
              </a:ext>
            </a:extLst>
          </p:cNvPr>
          <p:cNvSpPr/>
          <p:nvPr/>
        </p:nvSpPr>
        <p:spPr>
          <a:xfrm>
            <a:off x="0" y="2852928"/>
            <a:ext cx="8151884" cy="202243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65219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7A0762-259D-D7FB-AFBE-657B5D321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382BB7-30C3-9F9E-F510-A879A7D16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50" y="1434380"/>
            <a:ext cx="5496875" cy="35425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F29468-6824-C1C4-AD01-73B6823EC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017" y="805623"/>
            <a:ext cx="2047011" cy="2266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592EDA-6902-9746-F102-F22BCA692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0685" y="260335"/>
            <a:ext cx="6582715" cy="8959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5E707E-D98F-0550-2A1A-EB80F1070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8625" y="1156320"/>
            <a:ext cx="6482727" cy="49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1572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DBBA60-1199-E0A2-693F-03E3D2B01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D97A24C-3EE6-0D87-499E-2C3D27832A5F}"/>
              </a:ext>
            </a:extLst>
          </p:cNvPr>
          <p:cNvSpPr txBox="1"/>
          <p:nvPr/>
        </p:nvSpPr>
        <p:spPr>
          <a:xfrm>
            <a:off x="206828" y="494084"/>
            <a:ext cx="11691257" cy="206210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3200" b="0" i="0" u="none" strike="noStrike" baseline="0" dirty="0">
                <a:solidFill>
                  <a:srgbClr val="000000"/>
                </a:solidFill>
              </a:rPr>
              <a:t>Remember that your lowest weight post-surgery will occur between 12 to 18 months. After this, there is a natural increase in weight that occurs. If you are gaining excessive amounts of weight, discuss this with your bariatric team or primary care provider </a:t>
            </a:r>
            <a:endParaRPr lang="it-IT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86936F-A39C-C5A4-A1D4-26E9A57DCBC4}"/>
              </a:ext>
            </a:extLst>
          </p:cNvPr>
          <p:cNvSpPr txBox="1"/>
          <p:nvPr/>
        </p:nvSpPr>
        <p:spPr>
          <a:xfrm>
            <a:off x="206828" y="2919634"/>
            <a:ext cx="7189634" cy="353943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3200" b="0" i="0" u="none" strike="noStrike" baseline="0" dirty="0">
                <a:solidFill>
                  <a:srgbClr val="000000"/>
                </a:solidFill>
              </a:rPr>
              <a:t>Studies that have been conducted in the bariatric surgery population show that significant weight regain (≥ 15% gain of initial weight loss post-bariatric surgery) occurs in 25–35% of people who undergo surgery two to five years after their initial surgical date</a:t>
            </a:r>
            <a:endParaRPr lang="it-IT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AB7622-682F-D531-4919-68B8A3766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0005" y="2635164"/>
            <a:ext cx="4363967" cy="372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69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17300-22FF-89AA-E9F9-5D7E1A5D1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D803FF-DC1A-6EEC-4684-F1B94E7D9FA4}"/>
              </a:ext>
            </a:extLst>
          </p:cNvPr>
          <p:cNvSpPr/>
          <p:nvPr/>
        </p:nvSpPr>
        <p:spPr>
          <a:xfrm>
            <a:off x="4192428" y="6237514"/>
            <a:ext cx="3797686" cy="391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821957-2D3D-ED64-F450-D1F2793E4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775"/>
            <a:ext cx="5509549" cy="6556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ECB5D7-32C9-7108-1A47-0CCA34E76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1811" y="136585"/>
            <a:ext cx="4140851" cy="3918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9FB8BD-A086-2400-7BEC-3A378D196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34" y="700383"/>
            <a:ext cx="11937503" cy="29245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BA576F-228D-9071-1FC3-F3CB94D3F4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7653" y="3624943"/>
            <a:ext cx="8110729" cy="3096472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73BBACA8-CF41-6CAE-A0DB-AEE8C8F38DC3}"/>
              </a:ext>
            </a:extLst>
          </p:cNvPr>
          <p:cNvSpPr/>
          <p:nvPr/>
        </p:nvSpPr>
        <p:spPr>
          <a:xfrm rot="20367995">
            <a:off x="2641580" y="4435928"/>
            <a:ext cx="881743" cy="9906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641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90BB63-A411-79ED-53E9-5EC8315BE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51C745-83B0-5607-0C87-684BC8337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16" y="16226"/>
            <a:ext cx="8310623" cy="14262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216968-6918-082B-C0B5-1EF007B7A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7739" y="164108"/>
            <a:ext cx="3541853" cy="1725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9E8F51-D71A-BE13-16A4-B2BF07DA4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15" y="1470597"/>
            <a:ext cx="12035141" cy="3307607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309FCB66-F908-A64C-75A7-FF1CB332E78E}"/>
              </a:ext>
            </a:extLst>
          </p:cNvPr>
          <p:cNvSpPr/>
          <p:nvPr/>
        </p:nvSpPr>
        <p:spPr>
          <a:xfrm rot="14618089">
            <a:off x="5304951" y="4673631"/>
            <a:ext cx="881743" cy="9906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642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A0E072-0570-6575-EEC4-13E5A288F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4BC47C-5CB2-AA26-4605-FC62FB875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002" y="41761"/>
            <a:ext cx="6088284" cy="23866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B44004-1166-11D1-EE47-2D89072C7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5286" y="228600"/>
            <a:ext cx="4153999" cy="3918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CF768A-03A4-706C-5F90-3C1F74232F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6103" y="2428403"/>
            <a:ext cx="6679317" cy="3767350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62D643D6-C9CA-A4F9-CC02-BCEFFCEE4F74}"/>
              </a:ext>
            </a:extLst>
          </p:cNvPr>
          <p:cNvSpPr/>
          <p:nvPr/>
        </p:nvSpPr>
        <p:spPr>
          <a:xfrm rot="8219095">
            <a:off x="8946656" y="1527660"/>
            <a:ext cx="881743" cy="9906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965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4AA517-61EA-55F5-8FEA-10CB47984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5173C15-4000-CE42-9781-8C0ABC5F0FAA}"/>
              </a:ext>
            </a:extLst>
          </p:cNvPr>
          <p:cNvSpPr txBox="1"/>
          <p:nvPr/>
        </p:nvSpPr>
        <p:spPr>
          <a:xfrm>
            <a:off x="762001" y="1181100"/>
            <a:ext cx="1074420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it-IT" dirty="0"/>
              <a:t>​L'</a:t>
            </a:r>
            <a:r>
              <a:rPr lang="it-IT" dirty="0" err="1"/>
              <a:t>immunonutrizione</a:t>
            </a:r>
            <a:r>
              <a:rPr lang="it-IT" dirty="0"/>
              <a:t> preoperatoria, che prevede la somministrazione di nutrienti specifici come arginina, acidi grassi omega-3 e nucleotidi, ha dimostrato di ridurre le complicanze postoperatorie, in particolare quelle infettive, e di abbreviare la degenza ospedaliera in pazienti sottoposti a chirurgia addominale maggiore. </a:t>
            </a:r>
          </a:p>
          <a:p>
            <a:pPr algn="just"/>
            <a:endParaRPr lang="it-IT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it-IT" dirty="0"/>
              <a:t>Tuttavia, attualmente non esistono studi specifici che valutino l'efficacia dell'</a:t>
            </a:r>
            <a:r>
              <a:rPr lang="it-IT" dirty="0" err="1"/>
              <a:t>immunonutrizione</a:t>
            </a:r>
            <a:r>
              <a:rPr lang="it-IT" dirty="0"/>
              <a:t> preoperatoria nei pazienti sottoposti a chirurgia bariatrica. </a:t>
            </a:r>
          </a:p>
          <a:p>
            <a:pPr algn="just"/>
            <a:endParaRPr lang="it-IT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it-IT" dirty="0"/>
              <a:t>Pertanto, studi sono necessari per avere evidenze specifiche e scientifiche dell’applicabilità e dell’utilità di tale approccio nel paziente candidato a chirurgia bariatrica e metabolica</a:t>
            </a:r>
          </a:p>
          <a:p>
            <a:pPr algn="just"/>
            <a:endParaRPr lang="it-IT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it-IT" dirty="0"/>
              <a:t>La  strategia VLCKD/VLEKT preoperatoria  ha delle evidenze/raccomandazioni di grado A: per la rapidità del calo ponderale e riduzione del grasso viscerale ed epatica, riduzione del tempo </a:t>
            </a:r>
            <a:r>
              <a:rPr lang="it-IT" dirty="0" err="1"/>
              <a:t>opertatorio</a:t>
            </a:r>
            <a:r>
              <a:rPr lang="it-IT" dirty="0"/>
              <a:t> e la degenza ospedaliera e riduzione dell’infiammazione e la correzione delle carenze di micro nutrienti, di vitamine e della </a:t>
            </a:r>
            <a:r>
              <a:rPr lang="it-IT" dirty="0" err="1"/>
              <a:t>sarcopenia</a:t>
            </a:r>
            <a:r>
              <a:rPr lang="it-IT" dirty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it-IT" dirty="0"/>
              <a:t>La terapia chetogenica risulta utile anche dopo la chirurgia bariatrica con minore tasso di weight </a:t>
            </a:r>
            <a:r>
              <a:rPr lang="it-IT" dirty="0" err="1"/>
              <a:t>regain</a:t>
            </a:r>
            <a:r>
              <a:rPr lang="it-IT" dirty="0"/>
              <a:t>, in termine di  BMI e  circonferenza addominale.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it-IT" dirty="0"/>
              <a:t>Rimane un strumento valido anche in casi di minor successo della chirurgia bariatrica </a:t>
            </a:r>
          </a:p>
          <a:p>
            <a:pPr algn="just"/>
            <a:endParaRPr lang="it-IT" dirty="0">
              <a:latin typeface="+mj-lt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4E277C0-34E3-9012-DE1E-D31B55EB2E57}"/>
              </a:ext>
            </a:extLst>
          </p:cNvPr>
          <p:cNvSpPr txBox="1"/>
          <p:nvPr/>
        </p:nvSpPr>
        <p:spPr>
          <a:xfrm>
            <a:off x="2628900" y="266037"/>
            <a:ext cx="92242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CONCLUSIONI E PROSPETTIVE FUTURE</a:t>
            </a:r>
          </a:p>
        </p:txBody>
      </p:sp>
    </p:spTree>
    <p:extLst>
      <p:ext uri="{BB962C8B-B14F-4D97-AF65-F5344CB8AC3E}">
        <p14:creationId xmlns:p14="http://schemas.microsoft.com/office/powerpoint/2010/main" val="158045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7010400" y="2999950"/>
            <a:ext cx="3238500" cy="822750"/>
          </a:xfrm>
        </p:spPr>
        <p:txBody>
          <a:bodyPr>
            <a:normAutofit fontScale="90000"/>
          </a:bodyPr>
          <a:lstStyle/>
          <a:p>
            <a:r>
              <a:rPr lang="it-IT" dirty="0"/>
              <a:t>GRAZIE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7777ED6-BB51-ED48-FD1D-5FBFD036A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7916" y="3822700"/>
            <a:ext cx="5107567" cy="287300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907A07B-D95B-0189-E4AE-3645F981B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05901"/>
            <a:ext cx="4851400" cy="253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BB659-AFEB-0043-26F3-5DAB34FEA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723D89A4-E19D-299E-DC73-C4EE975110C6}"/>
              </a:ext>
            </a:extLst>
          </p:cNvPr>
          <p:cNvGrpSpPr/>
          <p:nvPr/>
        </p:nvGrpSpPr>
        <p:grpSpPr>
          <a:xfrm>
            <a:off x="2590079" y="573263"/>
            <a:ext cx="8213059" cy="2263670"/>
            <a:chOff x="2386879" y="521571"/>
            <a:chExt cx="8213059" cy="2263670"/>
          </a:xfrm>
        </p:grpSpPr>
        <p:sp>
          <p:nvSpPr>
            <p:cNvPr id="3" name="Rettangolo">
              <a:extLst>
                <a:ext uri="{FF2B5EF4-FFF2-40B4-BE49-F238E27FC236}">
                  <a16:creationId xmlns:a16="http://schemas.microsoft.com/office/drawing/2014/main" id="{E317C15E-5648-DE06-A0A6-98E1D364CA6F}"/>
                </a:ext>
              </a:extLst>
            </p:cNvPr>
            <p:cNvSpPr/>
            <p:nvPr/>
          </p:nvSpPr>
          <p:spPr>
            <a:xfrm>
              <a:off x="3410468" y="523086"/>
              <a:ext cx="7189470" cy="518432"/>
            </a:xfrm>
            <a:prstGeom prst="rect">
              <a:avLst/>
            </a:prstGeom>
            <a:solidFill>
              <a:srgbClr val="FFFFFF"/>
            </a:solidFill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just">
                <a:lnSpc>
                  <a:spcPct val="90000"/>
                </a:lnSpc>
                <a:defRPr sz="4400">
                  <a:solidFill>
                    <a:schemeClr val="accent1">
                      <a:satOff val="-3547"/>
                      <a:lumOff val="-10352"/>
                    </a:schemeClr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 sz="2650" dirty="0"/>
            </a:p>
          </p:txBody>
        </p:sp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88F8871B-E7CC-DF57-AB14-3210264AFC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1383" t="17985" r="32427" b="61683"/>
            <a:stretch/>
          </p:blipFill>
          <p:spPr>
            <a:xfrm>
              <a:off x="2386879" y="806245"/>
              <a:ext cx="6262200" cy="1978996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93C89A3F-9372-9485-9049-71365FFF9B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210" t="11136" r="67231" b="85752"/>
            <a:stretch/>
          </p:blipFill>
          <p:spPr>
            <a:xfrm>
              <a:off x="2398301" y="521571"/>
              <a:ext cx="2539082" cy="286189"/>
            </a:xfrm>
            <a:prstGeom prst="rect">
              <a:avLst/>
            </a:prstGeom>
          </p:spPr>
        </p:pic>
      </p:grpSp>
      <p:grpSp>
        <p:nvGrpSpPr>
          <p:cNvPr id="6" name="Gruppo 5">
            <a:extLst>
              <a:ext uri="{FF2B5EF4-FFF2-40B4-BE49-F238E27FC236}">
                <a16:creationId xmlns:a16="http://schemas.microsoft.com/office/drawing/2014/main" id="{1D4BE3DD-FC2B-2946-381D-79E87C2DD7B9}"/>
              </a:ext>
            </a:extLst>
          </p:cNvPr>
          <p:cNvGrpSpPr/>
          <p:nvPr/>
        </p:nvGrpSpPr>
        <p:grpSpPr>
          <a:xfrm>
            <a:off x="1592105" y="3068400"/>
            <a:ext cx="9667469" cy="2570246"/>
            <a:chOff x="2455705" y="3029258"/>
            <a:chExt cx="9667469" cy="2570246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E83981B6-E369-09FD-E43A-646361EC28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054" t="21878" r="15316" b="65359"/>
            <a:stretch/>
          </p:blipFill>
          <p:spPr>
            <a:xfrm>
              <a:off x="2455705" y="3029258"/>
              <a:ext cx="9526071" cy="1061055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96555C10-221E-C7E1-47C5-456F2D3332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054" t="58623" r="15316" b="33018"/>
            <a:stretch/>
          </p:blipFill>
          <p:spPr>
            <a:xfrm>
              <a:off x="2597103" y="4314123"/>
              <a:ext cx="9526071" cy="694946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3411198F-FE1E-7F74-A103-F8068F83E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054" t="74853" r="15316" b="19124"/>
            <a:stretch/>
          </p:blipFill>
          <p:spPr>
            <a:xfrm>
              <a:off x="2597102" y="5098762"/>
              <a:ext cx="9526071" cy="5007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8422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29FE3-7FE6-5D4F-0656-5684005FE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CB85DC4-9701-6938-A31B-E329DECA8A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29" t="13699" r="19204"/>
          <a:stretch/>
        </p:blipFill>
        <p:spPr>
          <a:xfrm>
            <a:off x="2466571" y="264657"/>
            <a:ext cx="6844578" cy="2671916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71A22D3D-62C7-5C48-6D1A-6003732C5BB1}"/>
              </a:ext>
            </a:extLst>
          </p:cNvPr>
          <p:cNvGrpSpPr/>
          <p:nvPr/>
        </p:nvGrpSpPr>
        <p:grpSpPr>
          <a:xfrm>
            <a:off x="1316860" y="3242038"/>
            <a:ext cx="9558280" cy="2288771"/>
            <a:chOff x="2466571" y="3716593"/>
            <a:chExt cx="9558280" cy="2288771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0E3E511D-0B4A-855F-6322-943F7704B9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5292" r="8011" b="60299"/>
            <a:stretch/>
          </p:blipFill>
          <p:spPr>
            <a:xfrm>
              <a:off x="2466571" y="3716593"/>
              <a:ext cx="8693042" cy="1025489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B0C28B75-ECFC-4FA5-9A40-37C0DCF4F7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9548" r="8011"/>
            <a:stretch/>
          </p:blipFill>
          <p:spPr>
            <a:xfrm>
              <a:off x="2622853" y="4798072"/>
              <a:ext cx="8693043" cy="859232"/>
            </a:xfrm>
            <a:prstGeom prst="rect">
              <a:avLst/>
            </a:prstGeom>
          </p:spPr>
        </p:pic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56D12CA8-82E7-7A7F-2886-C1DDE0BFF4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2868" b="52641"/>
            <a:stretch/>
          </p:blipFill>
          <p:spPr>
            <a:xfrm>
              <a:off x="3403523" y="5730061"/>
              <a:ext cx="8621328" cy="275303"/>
            </a:xfrm>
            <a:prstGeom prst="rect">
              <a:avLst/>
            </a:prstGeom>
          </p:spPr>
        </p:pic>
      </p:grpSp>
      <p:pic>
        <p:nvPicPr>
          <p:cNvPr id="7" name="Immagine 6">
            <a:extLst>
              <a:ext uri="{FF2B5EF4-FFF2-40B4-BE49-F238E27FC236}">
                <a16:creationId xmlns:a16="http://schemas.microsoft.com/office/drawing/2014/main" id="{1318F5F6-4A75-B8DD-9F31-A020166FAE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1993" y="429542"/>
            <a:ext cx="4519155" cy="95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697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93298-9DF7-867D-471B-5BEDC403D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A30D660-F331-A4FB-89FB-2321A00B5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375" y="221023"/>
            <a:ext cx="8087854" cy="289600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FDF41CF-F3FD-1E68-27BF-8759132A9709}"/>
              </a:ext>
            </a:extLst>
          </p:cNvPr>
          <p:cNvSpPr txBox="1"/>
          <p:nvPr/>
        </p:nvSpPr>
        <p:spPr>
          <a:xfrm>
            <a:off x="2416375" y="3436740"/>
            <a:ext cx="9696967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This study aims to understand the prevalent practices on the nutritional aspects of the ERABS worldwide</a:t>
            </a:r>
          </a:p>
          <a:p>
            <a:endParaRPr lang="en-US" sz="1600" b="1" dirty="0">
              <a:solidFill>
                <a:srgbClr val="C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2060"/>
                </a:solidFill>
              </a:rPr>
              <a:t>Only surgeons, nutritionists, and anesthesiologists (five continents: Africa, America, Asia, Europe, and Oceania) were invited to participate</a:t>
            </a:r>
            <a:endParaRPr lang="it-IT" sz="1600" dirty="0">
              <a:solidFill>
                <a:srgbClr val="002060"/>
              </a:solidFill>
            </a:endParaRPr>
          </a:p>
          <a:p>
            <a:endParaRPr lang="en-US" sz="1600" dirty="0"/>
          </a:p>
          <a:p>
            <a:r>
              <a:rPr lang="en-US" sz="1600" dirty="0">
                <a:solidFill>
                  <a:srgbClr val="002060"/>
                </a:solidFill>
              </a:rPr>
              <a:t>An electronic questionnaire was provided to evaluate practices about the three nutritional aspects of ERABS protocol: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rgbClr val="002060"/>
                </a:solidFill>
              </a:rPr>
              <a:t>preoperative fasting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rgbClr val="002060"/>
                </a:solidFill>
              </a:rPr>
              <a:t>carbohydrate loading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rgbClr val="002060"/>
                </a:solidFill>
              </a:rPr>
              <a:t>early postoperative nutrition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5435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7D6088-4C03-E88E-9C8C-E66F3BE25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BA2FC5F-CCE0-45E8-4CE5-E69D4C988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048" y="87922"/>
            <a:ext cx="7334105" cy="170633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0F5FF0B-5B07-1469-8953-91C2CD2F575F}"/>
              </a:ext>
            </a:extLst>
          </p:cNvPr>
          <p:cNvSpPr txBox="1"/>
          <p:nvPr/>
        </p:nvSpPr>
        <p:spPr>
          <a:xfrm>
            <a:off x="1079500" y="2120900"/>
            <a:ext cx="110453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C00000"/>
                </a:solidFill>
              </a:rPr>
              <a:t>Immunonutrition (IN) is defined as “the use of specific nutritional substrates, called «immunonutrients» having the ability of modulating specific mechanisms involved in several immune and inflammatory pathways”</a:t>
            </a:r>
            <a:endParaRPr lang="it-IT" b="1" dirty="0">
              <a:solidFill>
                <a:srgbClr val="C00000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28DEBAD-32ED-5A73-BB97-021D3B64736A}"/>
              </a:ext>
            </a:extLst>
          </p:cNvPr>
          <p:cNvSpPr txBox="1"/>
          <p:nvPr/>
        </p:nvSpPr>
        <p:spPr>
          <a:xfrm>
            <a:off x="2526848" y="3256100"/>
            <a:ext cx="45818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002060"/>
                </a:solidFill>
              </a:rPr>
              <a:t>The most studied immunonutrients are: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E4D4A9-8D63-AC07-5F44-4BC8113A27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9" b="9594"/>
          <a:stretch/>
        </p:blipFill>
        <p:spPr bwMode="auto">
          <a:xfrm>
            <a:off x="846935" y="3610535"/>
            <a:ext cx="1584934" cy="207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FAD4C986-1877-F3B2-CEF5-53DB7AAF9F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22"/>
          <a:stretch/>
        </p:blipFill>
        <p:spPr bwMode="auto">
          <a:xfrm>
            <a:off x="2786923" y="3760549"/>
            <a:ext cx="2443294" cy="166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Nucleotidi: caratteristiche generali">
            <a:extLst>
              <a:ext uri="{FF2B5EF4-FFF2-40B4-BE49-F238E27FC236}">
                <a16:creationId xmlns:a16="http://schemas.microsoft.com/office/drawing/2014/main" id="{D2CCE998-33DC-9D43-9675-56AC0782F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631" y="3711994"/>
            <a:ext cx="2376308" cy="188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Omega-3 e dintorni | La Chimica e la Società">
            <a:extLst>
              <a:ext uri="{FF2B5EF4-FFF2-40B4-BE49-F238E27FC236}">
                <a16:creationId xmlns:a16="http://schemas.microsoft.com/office/drawing/2014/main" id="{919BC662-4059-5A77-D1C3-8742C57E0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944" y="3653837"/>
            <a:ext cx="2864121" cy="199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6D0E4206-3C58-030E-FDF3-07360F8B5217}"/>
              </a:ext>
            </a:extLst>
          </p:cNvPr>
          <p:cNvSpPr txBox="1"/>
          <p:nvPr/>
        </p:nvSpPr>
        <p:spPr>
          <a:xfrm>
            <a:off x="6345294" y="5674678"/>
            <a:ext cx="12329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Nucleotidi</a:t>
            </a: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973A1E6-C227-0DC1-84BF-E59AA1CD2D56}"/>
              </a:ext>
            </a:extLst>
          </p:cNvPr>
          <p:cNvSpPr txBox="1"/>
          <p:nvPr/>
        </p:nvSpPr>
        <p:spPr>
          <a:xfrm>
            <a:off x="9805858" y="5122577"/>
            <a:ext cx="18702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 err="1"/>
              <a:t>Acidi</a:t>
            </a:r>
            <a:r>
              <a:rPr lang="en-US" b="1" dirty="0"/>
              <a:t> grassi omega-3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52460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CC405-C9CF-BF82-91BF-C256D80DE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10D31DC-4526-C9D0-7DD0-0CA4449558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69" t="16514" r="14817" b="12256"/>
          <a:stretch/>
        </p:blipFill>
        <p:spPr>
          <a:xfrm>
            <a:off x="1441632" y="879869"/>
            <a:ext cx="8921568" cy="509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06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957BE-5C68-4D44-D1B5-70DCF55B6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68450F5-6A23-1328-FF9C-722D38FE13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31" t="17060" r="14748" b="12255"/>
          <a:stretch/>
        </p:blipFill>
        <p:spPr>
          <a:xfrm>
            <a:off x="2017191" y="900881"/>
            <a:ext cx="8439326" cy="484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48026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1076</TotalTime>
  <Words>935</Words>
  <Application>Microsoft Office PowerPoint</Application>
  <PresentationFormat>Widescreen</PresentationFormat>
  <Paragraphs>107</Paragraphs>
  <Slides>37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43" baseType="lpstr">
      <vt:lpstr>Arial</vt:lpstr>
      <vt:lpstr>Assistant</vt:lpstr>
      <vt:lpstr>Calibri</vt:lpstr>
      <vt:lpstr>Helvetica</vt:lpstr>
      <vt:lpstr>Wingdings</vt:lpstr>
      <vt:lpstr>RetrospectVTI</vt:lpstr>
      <vt:lpstr> IMMUNONUTRIZIONE O CHETOSI:  Quale migliore alleato nel  pre-opeatorio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farnaz rahimi</cp:lastModifiedBy>
  <cp:revision>26</cp:revision>
  <dcterms:created xsi:type="dcterms:W3CDTF">2022-02-27T17:36:31Z</dcterms:created>
  <dcterms:modified xsi:type="dcterms:W3CDTF">2025-05-08T08:13:46Z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